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1"/>
  </p:notesMasterIdLst>
  <p:sldIdLst>
    <p:sldId id="257" r:id="rId2"/>
    <p:sldId id="263" r:id="rId3"/>
    <p:sldId id="393" r:id="rId4"/>
    <p:sldId id="402" r:id="rId5"/>
    <p:sldId id="264" r:id="rId6"/>
    <p:sldId id="423" r:id="rId7"/>
    <p:sldId id="424" r:id="rId8"/>
    <p:sldId id="397" r:id="rId9"/>
    <p:sldId id="265" r:id="rId10"/>
    <p:sldId id="342" r:id="rId11"/>
    <p:sldId id="345" r:id="rId12"/>
    <p:sldId id="403" r:id="rId13"/>
    <p:sldId id="406" r:id="rId14"/>
    <p:sldId id="404" r:id="rId15"/>
    <p:sldId id="343" r:id="rId16"/>
    <p:sldId id="409" r:id="rId17"/>
    <p:sldId id="410" r:id="rId18"/>
    <p:sldId id="259" r:id="rId19"/>
    <p:sldId id="411" r:id="rId20"/>
    <p:sldId id="412" r:id="rId21"/>
    <p:sldId id="413" r:id="rId22"/>
    <p:sldId id="414" r:id="rId23"/>
    <p:sldId id="415" r:id="rId24"/>
    <p:sldId id="416" r:id="rId25"/>
    <p:sldId id="417" r:id="rId26"/>
    <p:sldId id="418" r:id="rId27"/>
    <p:sldId id="370" r:id="rId28"/>
    <p:sldId id="419" r:id="rId29"/>
    <p:sldId id="375" r:id="rId30"/>
    <p:sldId id="376" r:id="rId31"/>
    <p:sldId id="425" r:id="rId32"/>
    <p:sldId id="427" r:id="rId33"/>
    <p:sldId id="428" r:id="rId34"/>
    <p:sldId id="429" r:id="rId35"/>
    <p:sldId id="426" r:id="rId36"/>
    <p:sldId id="401" r:id="rId37"/>
    <p:sldId id="420" r:id="rId38"/>
    <p:sldId id="421" r:id="rId39"/>
    <p:sldId id="422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.-H. Jeon" initials="CJ" lastIdx="1" clrIdx="0">
    <p:extLst>
      <p:ext uri="{19B8F6BF-5375-455C-9EA6-DF929625EA0E}">
        <p15:presenceInfo xmlns:p15="http://schemas.microsoft.com/office/powerpoint/2012/main" userId="8173da272627e0b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15" autoAdjust="0"/>
    <p:restoredTop sz="90661" autoAdjust="0"/>
  </p:normalViewPr>
  <p:slideViewPr>
    <p:cSldViewPr snapToGrid="0">
      <p:cViewPr varScale="1">
        <p:scale>
          <a:sx n="103" d="100"/>
          <a:sy n="103" d="100"/>
        </p:scale>
        <p:origin x="92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49" d="100"/>
          <a:sy n="49" d="100"/>
        </p:scale>
        <p:origin x="2674" y="2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슬라이드 이미지 개체 틀 1">
            <a:extLst>
              <a:ext uri="{FF2B5EF4-FFF2-40B4-BE49-F238E27FC236}">
                <a16:creationId xmlns:a16="http://schemas.microsoft.com/office/drawing/2014/main" id="{6262B790-160A-2B40-96A2-0B3A040D66E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8" name="슬라이드 노트 개체 틀 2">
            <a:extLst>
              <a:ext uri="{FF2B5EF4-FFF2-40B4-BE49-F238E27FC236}">
                <a16:creationId xmlns:a16="http://schemas.microsoft.com/office/drawing/2014/main" id="{521C10EA-E885-8E44-8282-F5A25FC3CDF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5299" name="슬라이드 번호 개체 틀 3">
            <a:extLst>
              <a:ext uri="{FF2B5EF4-FFF2-40B4-BE49-F238E27FC236}">
                <a16:creationId xmlns:a16="http://schemas.microsoft.com/office/drawing/2014/main" id="{B79F09B7-25BF-A14E-865C-F06AD26874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E88DC82E-B159-7947-B451-8798B84E3B84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10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702600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11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265056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12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31943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13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100918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14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344832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15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601406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16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358880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17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506978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‘(</a:t>
            </a:r>
            <a:r>
              <a:rPr lang="ko-KR" altLang="en-US" dirty="0"/>
              <a:t>으</a:t>
            </a:r>
            <a:r>
              <a:rPr lang="en-US" altLang="ko-KR" dirty="0"/>
              <a:t>)</a:t>
            </a:r>
            <a:r>
              <a:rPr lang="ko-KR" altLang="en-US" dirty="0"/>
              <a:t>ㄴ</a:t>
            </a:r>
            <a:r>
              <a:rPr lang="en-US" altLang="ko-KR" dirty="0"/>
              <a:t>/</a:t>
            </a:r>
            <a:r>
              <a:rPr lang="ko-KR" altLang="en-US" dirty="0"/>
              <a:t>는 데다가</a:t>
            </a:r>
            <a:r>
              <a:rPr lang="en-US" altLang="ko-KR" dirty="0"/>
              <a:t>’</a:t>
            </a:r>
            <a:r>
              <a:rPr lang="ko-KR" altLang="en-US" dirty="0"/>
              <a:t>는 동사나 형용사에 붙어 이미 일어난 사실이나 상황에 또 다른 상황이 덧붙여지는 것을 나타낼 때 사용한다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0280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슬라이드 이미지 개체 틀 1">
            <a:extLst>
              <a:ext uri="{FF2B5EF4-FFF2-40B4-BE49-F238E27FC236}">
                <a16:creationId xmlns:a16="http://schemas.microsoft.com/office/drawing/2014/main" id="{6262B790-160A-2B40-96A2-0B3A040D66E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8" name="슬라이드 노트 개체 틀 2">
            <a:extLst>
              <a:ext uri="{FF2B5EF4-FFF2-40B4-BE49-F238E27FC236}">
                <a16:creationId xmlns:a16="http://schemas.microsoft.com/office/drawing/2014/main" id="{521C10EA-E885-8E44-8282-F5A25FC3CDF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5299" name="슬라이드 번호 개체 틀 3">
            <a:extLst>
              <a:ext uri="{FF2B5EF4-FFF2-40B4-BE49-F238E27FC236}">
                <a16:creationId xmlns:a16="http://schemas.microsoft.com/office/drawing/2014/main" id="{B79F09B7-25BF-A14E-865C-F06AD26874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E88DC82E-B159-7947-B451-8798B84E3B84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19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244322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여기는 어디일까요</a:t>
            </a:r>
            <a:r>
              <a:rPr lang="en-US" altLang="ko-KR" dirty="0"/>
              <a:t>?</a:t>
            </a:r>
          </a:p>
          <a:p>
            <a:r>
              <a:rPr lang="ko-KR" altLang="en-US" dirty="0"/>
              <a:t>사람들이 무엇을 하고 있어요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3208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20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109718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21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545794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22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122055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23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462007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24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545863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25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361100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26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0794362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대화</a:t>
            </a:r>
            <a:r>
              <a:rPr lang="en-US" altLang="ko-KR" dirty="0"/>
              <a:t>(p13)</a:t>
            </a:r>
            <a:r>
              <a:rPr lang="ko-KR" altLang="en-US" dirty="0"/>
              <a:t>와 듣고 말하기</a:t>
            </a:r>
            <a:r>
              <a:rPr lang="en-US" altLang="ko-KR" dirty="0"/>
              <a:t>(p16)</a:t>
            </a:r>
            <a:r>
              <a:rPr lang="ko-KR" altLang="en-US" dirty="0"/>
              <a:t> 중 선택하여 수업할 수 있습니다</a:t>
            </a:r>
            <a:r>
              <a:rPr lang="en-US" altLang="ko-KR" dirty="0"/>
              <a:t>. </a:t>
            </a:r>
          </a:p>
          <a:p>
            <a:pPr marL="228600" indent="-228600">
              <a:buAutoNum type="arabicParenR"/>
            </a:pPr>
            <a:r>
              <a:rPr lang="ko-KR" altLang="en-US" sz="1200" dirty="0"/>
              <a:t>도입질문을 한다</a:t>
            </a:r>
            <a:r>
              <a:rPr lang="en-US" altLang="ko-KR" sz="1200" dirty="0"/>
              <a:t>: </a:t>
            </a:r>
            <a:r>
              <a:rPr lang="ko-KR" altLang="en-US" sz="1200" dirty="0"/>
              <a:t>무엇에 대해 이야기 하고 있나요</a:t>
            </a:r>
            <a:r>
              <a:rPr lang="en-US" altLang="ko-KR" sz="1200" dirty="0"/>
              <a:t>? </a:t>
            </a:r>
            <a:r>
              <a:rPr lang="ko-KR" altLang="en-US" sz="1200" dirty="0"/>
              <a:t>서울의 자매 도시</a:t>
            </a:r>
            <a:endParaRPr lang="en-US" altLang="ko-KR" sz="1200" dirty="0"/>
          </a:p>
          <a:p>
            <a:pPr marL="228600" indent="-228600">
              <a:buAutoNum type="arabicParenR"/>
            </a:pPr>
            <a:r>
              <a:rPr lang="ko-KR" altLang="en-US" sz="1200" dirty="0"/>
              <a:t>자매도시</a:t>
            </a:r>
            <a:r>
              <a:rPr lang="en-US" altLang="ko-KR" sz="1200" dirty="0"/>
              <a:t>: </a:t>
            </a:r>
            <a:r>
              <a:rPr lang="ko-KR" altLang="en-US" sz="1200" dirty="0"/>
              <a:t>외국의 도시 상호간에 문화교류로 제휴하고</a:t>
            </a:r>
            <a:r>
              <a:rPr lang="en-US" altLang="ko-KR" sz="1200" dirty="0"/>
              <a:t>, </a:t>
            </a:r>
            <a:r>
              <a:rPr lang="ko-KR" altLang="en-US" sz="1200" dirty="0"/>
              <a:t>그 이해를 깊게 하기 위하여 특별히 친선우호관계를 맺는 도시</a:t>
            </a:r>
            <a:endParaRPr lang="en-US" altLang="ko-KR" sz="1200" dirty="0"/>
          </a:p>
          <a:p>
            <a:pPr marL="228600" indent="-228600">
              <a:buAutoNum type="arabicParenR"/>
            </a:pPr>
            <a:r>
              <a:rPr lang="ko-KR" altLang="en-US" sz="1200" dirty="0"/>
              <a:t>자막을 보지 않고 듣도록 한다</a:t>
            </a:r>
            <a:r>
              <a:rPr lang="en-US" altLang="ko-KR" sz="1200" dirty="0"/>
              <a:t>.</a:t>
            </a:r>
          </a:p>
          <a:p>
            <a:pPr marL="228600" indent="-228600">
              <a:buAutoNum type="arabicParenR" startAt="4"/>
            </a:pPr>
            <a:r>
              <a:rPr lang="ko-KR" altLang="en-US" sz="1200" dirty="0"/>
              <a:t>이해질문</a:t>
            </a:r>
            <a:r>
              <a:rPr lang="en-US" altLang="ko-KR" sz="1200" dirty="0"/>
              <a:t>: </a:t>
            </a:r>
            <a:r>
              <a:rPr lang="ko-KR" altLang="en-US" sz="1200" dirty="0"/>
              <a:t>위의 도시에 대해 더 알고 있는 것이 있나요</a:t>
            </a:r>
            <a:r>
              <a:rPr lang="en-US" altLang="ko-KR" sz="1200" dirty="0"/>
              <a:t>? </a:t>
            </a:r>
            <a:r>
              <a:rPr lang="ko-KR" altLang="en-US" sz="1200" dirty="0"/>
              <a:t>내가 알고 있는 여러 도시에 대해서 이야기해봐요</a:t>
            </a:r>
            <a:r>
              <a:rPr lang="en-US" altLang="ko-KR" sz="1200" dirty="0"/>
              <a:t>.</a:t>
            </a:r>
          </a:p>
          <a:p>
            <a:pPr marL="228600" indent="-228600">
              <a:buAutoNum type="arabicParenR" startAt="4"/>
            </a:pPr>
            <a:r>
              <a:rPr lang="ko-KR" altLang="en-US" sz="1200" dirty="0"/>
              <a:t>한 문장 씩 듣고 따라 하게 한다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r>
              <a:rPr lang="en-US" altLang="ko-KR" sz="1200" dirty="0"/>
              <a:t>7)   </a:t>
            </a:r>
            <a:r>
              <a:rPr lang="ko-KR" altLang="en-US" sz="1200" dirty="0"/>
              <a:t>과제</a:t>
            </a:r>
            <a:r>
              <a:rPr lang="en-US" altLang="ko-KR" sz="1200" dirty="0"/>
              <a:t>: </a:t>
            </a:r>
            <a:r>
              <a:rPr lang="ko-KR" altLang="en-US" sz="1200" dirty="0"/>
              <a:t>혼자 혹은 가족과 역할을 나누어 감정을 실어 대화를 읽고 녹음</a:t>
            </a:r>
            <a:r>
              <a:rPr lang="en-US" altLang="ko-KR" sz="1200" dirty="0"/>
              <a:t>/</a:t>
            </a:r>
            <a:r>
              <a:rPr lang="ko-KR" altLang="en-US" sz="1200" dirty="0"/>
              <a:t>녹화해서 교사에게 보낸다</a:t>
            </a:r>
            <a:r>
              <a:rPr lang="en-US" altLang="ko-KR" sz="1200" dirty="0"/>
              <a:t>.(</a:t>
            </a:r>
            <a:r>
              <a:rPr lang="ko-KR" altLang="en-US" sz="1200" dirty="0"/>
              <a:t>카톡</a:t>
            </a:r>
            <a:r>
              <a:rPr lang="en-US" altLang="ko-KR" sz="1200" dirty="0"/>
              <a:t>, </a:t>
            </a:r>
            <a:r>
              <a:rPr lang="ko-KR" altLang="en-US" sz="1200" dirty="0"/>
              <a:t>이메일</a:t>
            </a:r>
            <a:r>
              <a:rPr lang="en-US" altLang="ko-KR" sz="1200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90589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듣기 질문</a:t>
            </a:r>
            <a:endParaRPr lang="en-US" altLang="ko-KR" dirty="0"/>
          </a:p>
          <a:p>
            <a:pPr marL="228600" indent="-228600">
              <a:buAutoNum type="arabicPeriod"/>
            </a:pPr>
            <a:r>
              <a:rPr lang="ko-KR" altLang="en-US" sz="1200" dirty="0"/>
              <a:t>상파울루는 어느 나라의 도시 인가요</a:t>
            </a:r>
            <a:r>
              <a:rPr lang="en-US" altLang="ko-KR" sz="1200" dirty="0"/>
              <a:t>?</a:t>
            </a:r>
          </a:p>
          <a:p>
            <a:pPr marL="228600" indent="-228600">
              <a:buAutoNum type="arabicPeriod"/>
            </a:pPr>
            <a:r>
              <a:rPr lang="ko-KR" altLang="en-US" sz="1200" dirty="0" err="1"/>
              <a:t>올란바토르는</a:t>
            </a:r>
            <a:r>
              <a:rPr lang="ko-KR" altLang="en-US" sz="1200" dirty="0"/>
              <a:t> 어느 나라의 수도 인가요</a:t>
            </a:r>
            <a:r>
              <a:rPr lang="en-US" altLang="ko-KR" sz="1200" dirty="0"/>
              <a:t>? </a:t>
            </a:r>
          </a:p>
          <a:p>
            <a:pPr marL="228600" indent="-228600">
              <a:buAutoNum type="arabicPeriod"/>
            </a:pPr>
            <a:r>
              <a:rPr lang="ko-KR" altLang="en-US" sz="1200" dirty="0"/>
              <a:t>호놀룰루의 특징은 무엇인가요</a:t>
            </a:r>
            <a:r>
              <a:rPr lang="en-US" altLang="ko-KR" sz="1200" dirty="0"/>
              <a:t>?</a:t>
            </a:r>
          </a:p>
          <a:p>
            <a:pPr marL="228600" indent="-228600">
              <a:buAutoNum type="arabicPeriod"/>
            </a:pPr>
            <a:r>
              <a:rPr lang="ko-KR" altLang="en-US" sz="1200" dirty="0"/>
              <a:t>유네스코 세계문화 유산 </a:t>
            </a:r>
            <a:r>
              <a:rPr lang="en-US" altLang="ko-KR" sz="1200" dirty="0"/>
              <a:t>1</a:t>
            </a:r>
            <a:r>
              <a:rPr lang="ko-KR" altLang="en-US" sz="1200" dirty="0"/>
              <a:t>호가 있는 도시는 어디인가요</a:t>
            </a:r>
            <a:r>
              <a:rPr lang="en-US" altLang="ko-KR" sz="1200" dirty="0"/>
              <a:t>? </a:t>
            </a:r>
            <a:r>
              <a:rPr lang="ko-KR" altLang="en-US" sz="1200" dirty="0"/>
              <a:t>아테네</a:t>
            </a:r>
            <a:endParaRPr lang="en-US" altLang="ko-KR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00673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이해질문</a:t>
            </a:r>
            <a:endParaRPr lang="en-US" altLang="ko-KR" dirty="0"/>
          </a:p>
          <a:p>
            <a:pPr marL="228600" indent="-228600">
              <a:buAutoNum type="arabicPeriod"/>
            </a:pPr>
            <a:r>
              <a:rPr lang="ko-KR" altLang="en-US" dirty="0"/>
              <a:t>사진 전시회의 제목은 무엇인가요</a:t>
            </a:r>
            <a:r>
              <a:rPr lang="en-US" altLang="ko-KR" dirty="0"/>
              <a:t>? </a:t>
            </a:r>
            <a:r>
              <a:rPr lang="ko-KR" altLang="en-US" dirty="0"/>
              <a:t>서울의 역사 </a:t>
            </a:r>
            <a:r>
              <a:rPr lang="en-US" altLang="ko-KR" dirty="0"/>
              <a:t>100</a:t>
            </a:r>
            <a:r>
              <a:rPr lang="ko-KR" altLang="en-US" dirty="0"/>
              <a:t>년</a:t>
            </a:r>
            <a:endParaRPr lang="en-US" altLang="ko-KR" dirty="0"/>
          </a:p>
          <a:p>
            <a:pPr marL="228600" indent="-228600">
              <a:buAutoNum type="arabicPeriod"/>
            </a:pPr>
            <a:r>
              <a:rPr lang="ko-KR" altLang="en-US" dirty="0"/>
              <a:t>전시회에 전시된 것은 무엇인가요</a:t>
            </a:r>
            <a:r>
              <a:rPr lang="en-US" altLang="ko-KR" dirty="0"/>
              <a:t>? </a:t>
            </a:r>
            <a:r>
              <a:rPr lang="ko-KR" altLang="en-US" dirty="0"/>
              <a:t>서울의 변화된 모습을 확인할 수 있는 사진 </a:t>
            </a:r>
            <a:r>
              <a:rPr lang="en-US" altLang="ko-KR" dirty="0"/>
              <a:t>700</a:t>
            </a:r>
            <a:r>
              <a:rPr lang="ko-KR" altLang="en-US" dirty="0"/>
              <a:t>장</a:t>
            </a:r>
            <a:endParaRPr lang="en-US" alt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5106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82573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5274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42984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81066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84582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58075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22159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02853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41693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52493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73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alt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4072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4563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0876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7386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800" dirty="0"/>
              <a:t>대화</a:t>
            </a:r>
            <a:r>
              <a:rPr lang="en-US" altLang="ko-KR" sz="800" dirty="0"/>
              <a:t>(p13)</a:t>
            </a:r>
            <a:r>
              <a:rPr lang="ko-KR" altLang="en-US" sz="800" dirty="0"/>
              <a:t>와 듣고 말하기</a:t>
            </a:r>
            <a:r>
              <a:rPr lang="en-US" altLang="ko-KR" sz="800" dirty="0"/>
              <a:t>(p16)</a:t>
            </a:r>
            <a:r>
              <a:rPr lang="ko-KR" altLang="en-US" sz="800" dirty="0"/>
              <a:t> 중 선택하여 수업할 수 있습니다</a:t>
            </a:r>
            <a:r>
              <a:rPr lang="en-US" altLang="ko-KR" sz="800" dirty="0"/>
              <a:t>. </a:t>
            </a:r>
          </a:p>
          <a:p>
            <a:pPr marL="228600" indent="-228600">
              <a:buAutoNum type="arabicParenR"/>
            </a:pPr>
            <a:r>
              <a:rPr lang="ko-KR" altLang="en-US" sz="800" dirty="0"/>
              <a:t>도입질문을 한다</a:t>
            </a:r>
            <a:r>
              <a:rPr lang="en-US" altLang="ko-KR" sz="800" dirty="0"/>
              <a:t>: </a:t>
            </a:r>
            <a:r>
              <a:rPr lang="ko-KR" altLang="en-US" sz="800" dirty="0"/>
              <a:t>그림 속의 장소는 어디인가요</a:t>
            </a:r>
            <a:r>
              <a:rPr lang="en-US" altLang="ko-KR" sz="800" dirty="0"/>
              <a:t>? </a:t>
            </a:r>
            <a:r>
              <a:rPr lang="ko-KR" altLang="en-US" sz="800" dirty="0"/>
              <a:t>숭례문</a:t>
            </a:r>
            <a:r>
              <a:rPr lang="en-US" altLang="ko-KR" sz="800" dirty="0"/>
              <a:t>(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조선 시대에 건립한 한양 도성의 남쪽 정문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사대문의 하나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US" altLang="ko-KR" sz="800" dirty="0"/>
          </a:p>
          <a:p>
            <a:pPr marL="228600" indent="-228600">
              <a:buAutoNum type="arabicParenR"/>
            </a:pPr>
            <a:r>
              <a:rPr lang="ko-KR" altLang="en-US" sz="800" dirty="0"/>
              <a:t>본문을 듣기 전에 그림을 보고 내용을 유추해본다</a:t>
            </a:r>
            <a:r>
              <a:rPr lang="en-US" altLang="ko-KR" sz="800" dirty="0"/>
              <a:t>. : </a:t>
            </a:r>
            <a:r>
              <a:rPr lang="ko-KR" altLang="en-US" sz="800" dirty="0"/>
              <a:t>유진이 서울에 대해 발표하는 상황임을 알려준다</a:t>
            </a:r>
            <a:r>
              <a:rPr lang="en-US" altLang="ko-KR" sz="800" dirty="0"/>
              <a:t>.</a:t>
            </a:r>
          </a:p>
          <a:p>
            <a:pPr marL="228600" indent="-228600">
              <a:buAutoNum type="arabicParenR"/>
            </a:pPr>
            <a:r>
              <a:rPr lang="ko-KR" altLang="en-US" sz="800" dirty="0"/>
              <a:t>자막을 보지 않고 듣도록 한다</a:t>
            </a:r>
            <a:r>
              <a:rPr lang="en-US" altLang="ko-KR" sz="800" dirty="0"/>
              <a:t>.</a:t>
            </a:r>
          </a:p>
          <a:p>
            <a:pPr marL="228600" indent="-228600">
              <a:buAutoNum type="arabicParenR"/>
            </a:pPr>
            <a:r>
              <a:rPr lang="ko-KR" altLang="en-US" sz="800" dirty="0"/>
              <a:t>이해질문</a:t>
            </a:r>
            <a:r>
              <a:rPr lang="en-US" altLang="ko-KR" sz="800" dirty="0"/>
              <a:t>: </a:t>
            </a:r>
            <a:r>
              <a:rPr lang="ko-KR" altLang="en-US" sz="800" dirty="0"/>
              <a:t>서울에 흐르는 강 이름은 무엇인가요</a:t>
            </a:r>
            <a:r>
              <a:rPr lang="en-US" altLang="ko-KR" sz="800" dirty="0"/>
              <a:t>? </a:t>
            </a:r>
            <a:r>
              <a:rPr lang="ko-KR" altLang="en-US" sz="800" dirty="0"/>
              <a:t>한강</a:t>
            </a:r>
            <a:r>
              <a:rPr lang="en-US" altLang="ko-KR" sz="800" dirty="0"/>
              <a:t>                       </a:t>
            </a:r>
          </a:p>
          <a:p>
            <a:pPr marL="0" indent="0">
              <a:buNone/>
            </a:pPr>
            <a:r>
              <a:rPr lang="ko-KR" altLang="en-US" sz="800" dirty="0"/>
              <a:t>                      서울은 얼마나 오랫동안 조선의 수도였나요</a:t>
            </a:r>
            <a:r>
              <a:rPr lang="en-US" altLang="ko-KR" sz="800" dirty="0"/>
              <a:t>? 500</a:t>
            </a:r>
            <a:r>
              <a:rPr lang="ko-KR" altLang="en-US" sz="800" dirty="0"/>
              <a:t>년 이상</a:t>
            </a:r>
            <a:endParaRPr lang="en-US" altLang="ko-KR" sz="800" dirty="0"/>
          </a:p>
          <a:p>
            <a:pPr marL="0" indent="0">
              <a:buNone/>
            </a:pPr>
            <a:r>
              <a:rPr lang="en-US" altLang="ko-KR" sz="800" dirty="0"/>
              <a:t>5)  </a:t>
            </a:r>
            <a:r>
              <a:rPr lang="ko-KR" altLang="en-US" sz="800" dirty="0"/>
              <a:t>답을 생각하면서 다시 듣는다</a:t>
            </a:r>
            <a:r>
              <a:rPr lang="en-US" altLang="ko-KR" sz="800" dirty="0"/>
              <a:t>.</a:t>
            </a:r>
          </a:p>
          <a:p>
            <a:pPr marL="0" indent="0">
              <a:buNone/>
            </a:pPr>
            <a:r>
              <a:rPr lang="en-US" altLang="ko-KR" sz="800" dirty="0"/>
              <a:t>6)  </a:t>
            </a:r>
            <a:r>
              <a:rPr lang="ko-KR" altLang="en-US" sz="800" dirty="0"/>
              <a:t>한 </a:t>
            </a:r>
            <a:r>
              <a:rPr lang="ko-KR" altLang="en-US" sz="800" dirty="0" err="1"/>
              <a:t>문장씩</a:t>
            </a:r>
            <a:r>
              <a:rPr lang="ko-KR" altLang="en-US" sz="800" dirty="0"/>
              <a:t> 듣고 따라 하게 한다</a:t>
            </a:r>
            <a:r>
              <a:rPr lang="en-US" altLang="ko-KR" sz="800" dirty="0"/>
              <a:t>.</a:t>
            </a:r>
          </a:p>
          <a:p>
            <a:pPr marL="0" indent="0">
              <a:buNone/>
            </a:pPr>
            <a:r>
              <a:rPr lang="en-US" altLang="ko-KR" sz="800" dirty="0"/>
              <a:t>7)  </a:t>
            </a:r>
            <a:r>
              <a:rPr lang="ko-KR" altLang="en-US" sz="800" dirty="0"/>
              <a:t>과제</a:t>
            </a:r>
            <a:r>
              <a:rPr lang="en-US" altLang="ko-KR" sz="800" dirty="0"/>
              <a:t>: </a:t>
            </a:r>
            <a:r>
              <a:rPr lang="ko-KR" altLang="en-US" sz="800" dirty="0"/>
              <a:t>혼자 혹은 가족과 역할을 나누어 감정을 실어 대화를 읽고 녹음</a:t>
            </a:r>
            <a:r>
              <a:rPr lang="en-US" altLang="ko-KR" sz="800" dirty="0"/>
              <a:t>/</a:t>
            </a:r>
            <a:r>
              <a:rPr lang="ko-KR" altLang="en-US" sz="800" dirty="0"/>
              <a:t>녹화해서 교사에게 보낸다</a:t>
            </a:r>
            <a:r>
              <a:rPr lang="en-US" altLang="ko-KR" sz="800" dirty="0"/>
              <a:t>.(</a:t>
            </a:r>
            <a:r>
              <a:rPr lang="ko-KR" altLang="en-US" sz="800" dirty="0"/>
              <a:t>카톡</a:t>
            </a:r>
            <a:r>
              <a:rPr lang="en-US" altLang="ko-KR" sz="800" dirty="0"/>
              <a:t>, </a:t>
            </a:r>
            <a:r>
              <a:rPr lang="ko-KR" altLang="en-US" sz="800" dirty="0"/>
              <a:t>이메일</a:t>
            </a:r>
            <a:r>
              <a:rPr lang="en-US" altLang="ko-KR" sz="800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0536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’</a:t>
            </a:r>
            <a:r>
              <a:rPr lang="en-US" altLang="ko-KR" dirty="0"/>
              <a:t>~</a:t>
            </a:r>
            <a:r>
              <a:rPr lang="ko-KR" altLang="en-US" dirty="0"/>
              <a:t>곤 하다</a:t>
            </a:r>
            <a:r>
              <a:rPr lang="en-US" altLang="ko-KR" dirty="0"/>
              <a:t>’</a:t>
            </a:r>
            <a:r>
              <a:rPr lang="ko-KR" altLang="en-US" dirty="0"/>
              <a:t>는 동사에 붙어 어떤 상항이 반복되는 것을 나타낼 때 사용한다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644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CDF70-9235-0040-A2F2-E8E6C7A2A5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7A44E2-FBB8-C048-9F5B-A2055E0DC3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B226B7-6529-E041-84A8-6A5DC2679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291111-4D7C-F943-B2C2-C49B9CD2F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DC981C-E66D-B645-9F79-9930D1CA4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4713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A0A81-4ACC-6B43-B6E5-C6D17B65E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C3F3E4-6AD7-D144-B125-1E70124A84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159657-698A-0B41-9AD6-C872C0A6C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CACC0B-16BB-4D4D-BBB0-F73C86530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AD7468-FD1C-4542-ABE1-9662D62F5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367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0765DD-EA9C-A34B-8959-CAFF9CD251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191986-8151-8D41-8285-11FB6CD676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F98049-D62D-7943-A4B1-4905D1610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D91627-5816-5242-B0D7-40A11E8BF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9CDA71-0E8C-3A42-A729-817DFD349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3529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1F552-9DB2-024C-9226-8B10D19EF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140B74-F1D2-4A41-84E0-C613725EAF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2A6CC9-41A0-4E45-B3B4-25DCCA2E9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C508E8-C188-1E48-AAF2-247179ACB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B1A26-B98E-5C41-A23E-F0AEAAF3A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9707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7B1A2-4A6E-F947-B4D5-4574DC23B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1067F7-9698-4B45-AC9B-8B02EC901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78C84E-9841-1E40-9FB3-4843E7195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43ED30-E25B-D74A-96EE-3A50863B0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91DACF-2C3B-C241-BB15-CBD4BC945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392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11CA5-5C17-D648-8373-B3B38A74E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03FE3-292E-5C4D-AEF8-A46C08FBA4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F4CEA4-EFFE-CD42-9928-CAF9F993C3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66F50A-CD32-934D-ACEC-FEA9DD6C1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18903C-340A-1848-B0C7-5FFC73007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D17FEE-52E4-9C4D-8330-A9F1B5CE4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0866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73B9A-7BD1-7646-88FB-98C613A20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862157-E351-E842-9817-F574030216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A94181-7FC3-F54C-8FB9-CB3243CD39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41D378-0DF9-2B4A-A5C1-0F2F90E339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F4A9BD-E442-B447-BC74-377EB0E4DA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3D0888-46AB-3D41-ADBC-5F878249C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8BCC44-4942-F040-9DAE-1C9EF36B7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A9ACC0-4B9E-5D47-85B4-5728212BD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3468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47F27-10DA-9840-A51E-61201DB14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8C0BD5-55BA-6848-8150-8B636EE7B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C63C68-F204-D149-B8A5-069681210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6A8EF6-2F99-3C48-A5AC-9E3AAA528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8480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05A322-722B-3D4A-9515-D8F6B1284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DC1656-CBDD-5D4E-A9FB-5A03074E6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A4D38F-AB0A-5E46-96C7-DA155C010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2160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2551E-0D7E-7644-AFD3-B8CC46A8D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58E84-8AB1-6E44-9761-711E49D82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73CDDF-AFFA-9242-934C-4C97FD7BC4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0C5F9D-B322-4442-B024-71C7FE4F3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8754C9-F5C2-BA42-9E1F-6C37B0098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C9D1C5-DFB6-204C-8917-F96865FF8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9383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FC7EA-58E1-9F44-BE22-B608EE550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649634-2A2C-A143-8690-DCEC54007C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0681DC-18F5-4C44-BAB4-A83B3A3833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72915B-954B-5A44-B130-C64B35513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B2D960-0092-B84A-BF71-61F6F9929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CB05D3-674A-4449-85C8-768751A0D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306651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0608F5-E00F-7A4C-9F35-6EFF27E9E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5B98E3-FB61-924A-88A0-14DB1283F5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57C9E-3285-CF46-B9B0-0521BE7C9C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B67890-ACA9-5C43-9C3B-21855097B9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144A8-B605-C14E-9E3B-63B2257E97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5538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hyperlink" Target="https://m.gettyimagesbank.com/view/%EC%BA%A0%ED%95%91-%EB%A0%88%EC%A0%80%ED%99%9C%EB%8F%99-%EC%9D%BC%EB%9F%AC%EC%8A%A4%ED%8A%B8/a10538203" TargetMode="Externa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hyperlink" Target="https://www.istockphoto.com/illustrations/bedtime-story?mediatype=illustration&amp;phrase=bedtime%20story&amp;sort=mostpopular" TargetMode="Externa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hyperlink" Target="https://kr.pixtastock.com/illustration/38887275" TargetMode="Externa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hyperlink" Target="https://clipartkorea.co.kr/search/preview.php?cont_code=ti087b3808" TargetMode="External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hyperlink" Target="https://kr.123rf.com/photo_44365823_%EC%84%9C%EC%9A%B8-%ED%95%9C%EA%B5%AD-%EB%82%A8%EB%8C%80%EB%AC%B8-%EC%8B%9C%EC%9E%A5.html?fromid=U3ZmL21TVXBocFA0VllldVBMbkZydz09" TargetMode="External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hyperlink" Target="https://www.aladin.co.kr/shop/wproduct.aspx?ItemId=490816" TargetMode="External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0.em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0.png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2.em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1.emf"/><Relationship Id="rId5" Type="http://schemas.openxmlformats.org/officeDocument/2006/relationships/image" Target="../media/image10.png"/><Relationship Id="rId10" Type="http://schemas.openxmlformats.org/officeDocument/2006/relationships/image" Target="../media/image13.png"/><Relationship Id="rId4" Type="http://schemas.openxmlformats.org/officeDocument/2006/relationships/notesSlide" Target="../notesSlides/notesSlide28.xml"/><Relationship Id="rId9" Type="http://schemas.openxmlformats.org/officeDocument/2006/relationships/image" Target="../media/image34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ZVcJVmyjhyw?feature=oembed" TargetMode="Externa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hyperlink" Target="http://korean.visitseoul.net/tours/%EA%B5%AD%EB%82%B4%EC%99%B8-%EA%B4%80%EA%B4%91%EA%B0%9D%EC%9D%B4-%EB%BD%91%EC%9D%80-%EC%84%9C%EC%9A%B8%EC%9D%98-10%EB%8C%80-%ED%95%9C%EB%A5%98%EB%AA%85%EC%86%8C%EB%8A%94_/19557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hyperlink" Target="http://korean.visitseoul.net/tours/%EA%B5%AD%EB%82%B4%EC%99%B8-%EA%B4%80%EA%B4%91%EA%B0%9D%EC%9D%B4-%EB%BD%91%EC%9D%80-%EC%84%9C%EC%9A%B8%EC%9D%98-10%EB%8C%80-%ED%95%9C%EB%A5%98%EB%AA%85%EC%86%8C%EB%8A%94_/19557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hyperlink" Target="http://korean.visitseoul.net/tours/%EA%B5%AD%EB%82%B4%EC%99%B8-%EA%B4%80%EA%B4%91%EA%B0%9D%EC%9D%B4-%EB%BD%91%EC%9D%80-%EC%84%9C%EC%9A%B8%EC%9D%98-10%EB%8C%80-%ED%95%9C%EB%A5%98%EB%AA%85%EC%86%8C%EB%8A%94_/19557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korean.visitseoul.net/tours/%EA%B5%AD%EB%82%B4%EC%99%B8-%EA%B4%80%EA%B4%91%EA%B0%9D%EC%9D%B4-%EB%BD%91%EC%9D%80-%EC%84%9C%EC%9A%B8%EC%9D%98-10%EB%8C%80-%ED%95%9C%EB%A5%98%EB%AA%85%EC%86%8C%EB%8A%94_/19557" TargetMode="External"/><Relationship Id="rId4" Type="http://schemas.openxmlformats.org/officeDocument/2006/relationships/image" Target="../media/image4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Dqk0nZMas9A" TargetMode="External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www.youtube.com/watch?v=ZzIOdlFlF9w" TargetMode="External"/><Relationship Id="rId2" Type="http://schemas.openxmlformats.org/officeDocument/2006/relationships/video" Target="https://www.youtube.com/embed/ZzIOdlFlF9w?feature=oembed" TargetMode="External"/><Relationship Id="rId1" Type="http://schemas.openxmlformats.org/officeDocument/2006/relationships/video" Target="https://www.youtube.com/embed/Dqk0nZMas9A?feature=oembed" TargetMode="External"/><Relationship Id="rId6" Type="http://schemas.openxmlformats.org/officeDocument/2006/relationships/image" Target="../media/image49.jpeg"/><Relationship Id="rId5" Type="http://schemas.openxmlformats.org/officeDocument/2006/relationships/image" Target="../media/image35.png"/><Relationship Id="rId4" Type="http://schemas.openxmlformats.org/officeDocument/2006/relationships/notesSlide" Target="../notesSlides/notesSlide36.xml"/><Relationship Id="rId9" Type="http://schemas.openxmlformats.org/officeDocument/2006/relationships/image" Target="../media/image50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emf"/><Relationship Id="rId5" Type="http://schemas.openxmlformats.org/officeDocument/2006/relationships/image" Target="../media/image52.emf"/><Relationship Id="rId4" Type="http://schemas.openxmlformats.org/officeDocument/2006/relationships/image" Target="../media/image51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hyperlink" Target="https://clipartkorea.co.kr/search/preview.php?cont_code=ti087b3808" TargetMode="External"/><Relationship Id="rId3" Type="http://schemas.openxmlformats.org/officeDocument/2006/relationships/hyperlink" Target="https://www.youtube.com/watch?reload=9&amp;v=ZVcJVmyjhyw" TargetMode="External"/><Relationship Id="rId7" Type="http://schemas.openxmlformats.org/officeDocument/2006/relationships/hyperlink" Target="https://kr.pixtastock.com/illustration/38887275" TargetMode="External"/><Relationship Id="rId12" Type="http://schemas.openxmlformats.org/officeDocument/2006/relationships/hyperlink" Target="https://www.youtube.com/watch?v=Dqk0nZMas9A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stockphoto.com/illustrations/bedtime-story?mediatype=illustration&amp;phrase=bedtime%20story&amp;sort=mostpopular" TargetMode="External"/><Relationship Id="rId11" Type="http://schemas.openxmlformats.org/officeDocument/2006/relationships/hyperlink" Target="https://www.youtube.com/watch?v=ZzIOdlFlF9w" TargetMode="External"/><Relationship Id="rId5" Type="http://schemas.openxmlformats.org/officeDocument/2006/relationships/hyperlink" Target="https://m.gettyimagesbank.com/view/%EC%BA%A0%ED%95%91-%EB%A0%88%EC%A0%80%ED%99%9C%EB%8F%99-%EC%9D%BC%EB%9F%AC%EC%8A%A4%ED%8A%B8/a10538203" TargetMode="External"/><Relationship Id="rId10" Type="http://schemas.openxmlformats.org/officeDocument/2006/relationships/hyperlink" Target="http://korean.visitseoul.net/tours/%EA%B5%AD%EB%82%B4%EC%99%B8-%EA%B4%80%EA%B4%91%EA%B0%9D%EC%9D%B4-%EB%BD%91%EC%9D%80-%EC%84%9C%EC%9A%B8%EC%9D%98-10%EB%8C%80-%ED%95%9C%EB%A5%98%EB%AA%85%EC%86%8C%EB%8A%94_/19557" TargetMode="External"/><Relationship Id="rId4" Type="http://schemas.openxmlformats.org/officeDocument/2006/relationships/hyperlink" Target="https://www.youtube.com/watch?v=ZF8uRPuKPXc" TargetMode="External"/><Relationship Id="rId9" Type="http://schemas.openxmlformats.org/officeDocument/2006/relationships/hyperlink" Target="https://www.aladin.co.kr/shop/wproduct.aspx?ItemId=490816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ZF8uRPuKPXc?feature=oembed" TargetMode="Externa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511100375/5-1_unit-1-&#45236;&#44032;-&#53468;&#50612;&#45212;-&#44275;-&#49436;&#50872;-flash-cards/?new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hyperlink" Target="https://quizlet.com/508678735/5-1-_unit-6-&#45236;&#44032;-&#51339;&#50500;&#54616;&#45716;-&#47564;&#54868;-&#50689;&#54868;-&#51452;&#51064;&#44277;-flash-cards/?new" TargetMode="External"/><Relationship Id="rId4" Type="http://schemas.openxmlformats.org/officeDocument/2006/relationships/hyperlink" Target="https://quizlet.com/511100033/5-1_unit-2-&#48380;&#49688;&#47197;-&#47588;&#47141;&#51201;&#51064;-&#44221;&#51452;-flash-cards/?new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505153873/&#51116;&#50808;&#46041;&#54252;&#47484;-&#50948;&#54620;-&#54620;&#44397;&#50612;-5-1-12&#44284;-flash-cards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505153873/&#51116;&#50808;&#46041;&#54252;&#47484;-&#50948;&#54620;-&#54620;&#44397;&#50612;-5-1-12&#44284;-flash-cards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em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7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5-1 </a:t>
            </a:r>
            <a:br>
              <a:rPr lang="ko-KR" dirty="0"/>
            </a:b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2000" y="328143"/>
            <a:ext cx="1588000" cy="15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 Box 2">
            <a:extLst>
              <a:ext uri="{FF2B5EF4-FFF2-40B4-BE49-F238E27FC236}">
                <a16:creationId xmlns:a16="http://schemas.microsoft.com/office/drawing/2014/main" id="{30BFA45B-572D-4445-86AD-E0E7934E3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5880" y="3348812"/>
            <a:ext cx="348286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선물을 주고 받다</a:t>
            </a: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D1F721D0-131A-654F-B2A3-6D2EE97B6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9826" y="3350092"/>
            <a:ext cx="561022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선물을 주고 </a:t>
            </a:r>
            <a:r>
              <a:rPr lang="ko-KR" altLang="en-US" sz="3200" b="1" u="sng" dirty="0">
                <a:solidFill>
                  <a:srgbClr val="FF0000"/>
                </a:solidFill>
              </a:rPr>
              <a:t>받곤 하다</a:t>
            </a:r>
          </a:p>
        </p:txBody>
      </p:sp>
      <p:sp>
        <p:nvSpPr>
          <p:cNvPr id="54275" name="Text Box 6">
            <a:extLst>
              <a:ext uri="{FF2B5EF4-FFF2-40B4-BE49-F238E27FC236}">
                <a16:creationId xmlns:a16="http://schemas.microsoft.com/office/drawing/2014/main" id="{44FAAD86-C1F1-5E41-8F35-739F4EBB01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6465" y="2514600"/>
            <a:ext cx="3556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딱지치기를 하다</a:t>
            </a:r>
          </a:p>
        </p:txBody>
      </p:sp>
      <p:sp>
        <p:nvSpPr>
          <p:cNvPr id="10249" name="Text Box 9">
            <a:extLst>
              <a:ext uri="{FF2B5EF4-FFF2-40B4-BE49-F238E27FC236}">
                <a16:creationId xmlns:a16="http://schemas.microsoft.com/office/drawing/2014/main" id="{02C86FC3-5825-1649-A96D-48A3CC80B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9826" y="2514599"/>
            <a:ext cx="50339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딱지치기를 </a:t>
            </a:r>
            <a:r>
              <a:rPr lang="ko-KR" altLang="en-US" sz="3200" b="1" u="sng" dirty="0">
                <a:solidFill>
                  <a:srgbClr val="FF0000"/>
                </a:solidFill>
              </a:rPr>
              <a:t>하곤 하다</a:t>
            </a:r>
          </a:p>
        </p:txBody>
      </p:sp>
      <p:sp>
        <p:nvSpPr>
          <p:cNvPr id="54277" name="Text Box 17">
            <a:extLst>
              <a:ext uri="{FF2B5EF4-FFF2-40B4-BE49-F238E27FC236}">
                <a16:creationId xmlns:a16="http://schemas.microsoft.com/office/drawing/2014/main" id="{22074ED4-1E06-4046-AE41-6AAC0B708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0433" y="4183024"/>
            <a:ext cx="245649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세수를 하다</a:t>
            </a:r>
          </a:p>
        </p:txBody>
      </p:sp>
      <p:sp>
        <p:nvSpPr>
          <p:cNvPr id="10259" name="Text Box 19">
            <a:extLst>
              <a:ext uri="{FF2B5EF4-FFF2-40B4-BE49-F238E27FC236}">
                <a16:creationId xmlns:a16="http://schemas.microsoft.com/office/drawing/2014/main" id="{1FA46FA9-E22D-234F-939B-9BB102D8E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9826" y="4185585"/>
            <a:ext cx="587692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/>
              <a:t>세수를 </a:t>
            </a:r>
            <a:r>
              <a:rPr lang="ko-KR" altLang="en-US" sz="3200" b="1" u="sng" dirty="0">
                <a:solidFill>
                  <a:srgbClr val="FF0000"/>
                </a:solidFill>
              </a:rPr>
              <a:t>하곤 하다</a:t>
            </a:r>
          </a:p>
        </p:txBody>
      </p:sp>
      <p:sp>
        <p:nvSpPr>
          <p:cNvPr id="54279" name="Text Box 20">
            <a:extLst>
              <a:ext uri="{FF2B5EF4-FFF2-40B4-BE49-F238E27FC236}">
                <a16:creationId xmlns:a16="http://schemas.microsoft.com/office/drawing/2014/main" id="{086A04EB-FAD1-0445-9551-8B8468AF8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7128" y="5017236"/>
            <a:ext cx="254650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/>
              <a:t>말을 안 하다</a:t>
            </a:r>
            <a:endParaRPr lang="ko-KR" altLang="en-US" sz="3200" dirty="0"/>
          </a:p>
        </p:txBody>
      </p:sp>
      <p:sp>
        <p:nvSpPr>
          <p:cNvPr id="10262" name="Text Box 22">
            <a:extLst>
              <a:ext uri="{FF2B5EF4-FFF2-40B4-BE49-F238E27FC236}">
                <a16:creationId xmlns:a16="http://schemas.microsoft.com/office/drawing/2014/main" id="{5BE77C7A-2DF3-A24A-8190-D54574597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9826" y="5021078"/>
            <a:ext cx="554354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/>
              <a:t>말을 </a:t>
            </a:r>
            <a:r>
              <a:rPr lang="ko-KR" altLang="en-US" sz="3200" b="1" u="sng" dirty="0">
                <a:solidFill>
                  <a:srgbClr val="FF0000"/>
                </a:solidFill>
              </a:rPr>
              <a:t>안 하곤 하다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401D9F3-4524-DC44-B45B-AA63B7FE1456}"/>
              </a:ext>
            </a:extLst>
          </p:cNvPr>
          <p:cNvSpPr txBox="1"/>
          <p:nvPr/>
        </p:nvSpPr>
        <p:spPr>
          <a:xfrm>
            <a:off x="2670572" y="1340301"/>
            <a:ext cx="6850856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eaLnBrk="1" latinLnBrk="1" hangingPunct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곤 하다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넣어 봐요 </a:t>
            </a:r>
            <a:endParaRPr lang="en-US" altLang="ko-KR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  <a:p>
            <a:pPr algn="ctr" latinLnBrk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verb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+</a:t>
            </a:r>
            <a:r>
              <a:rPr lang="en-US" altLang="ko-KR" sz="3000" dirty="0">
                <a:solidFill>
                  <a:srgbClr val="FF0000"/>
                </a:solidFill>
              </a:rPr>
              <a:t> ~</a:t>
            </a:r>
            <a:r>
              <a:rPr lang="ko-KR" altLang="en-US" sz="3000" dirty="0">
                <a:solidFill>
                  <a:srgbClr val="FF0000"/>
                </a:solidFill>
              </a:rPr>
              <a:t>곤 하다</a:t>
            </a:r>
            <a:endParaRPr lang="ko-KR" altLang="en-US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56E1BE89-40C8-4C47-A799-7DF67642E73C}"/>
              </a:ext>
            </a:extLst>
          </p:cNvPr>
          <p:cNvCxnSpPr/>
          <p:nvPr/>
        </p:nvCxnSpPr>
        <p:spPr>
          <a:xfrm>
            <a:off x="5082379" y="2952888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E5996200-6816-AD4B-A442-037509D83C10}"/>
              </a:ext>
            </a:extLst>
          </p:cNvPr>
          <p:cNvCxnSpPr/>
          <p:nvPr/>
        </p:nvCxnSpPr>
        <p:spPr>
          <a:xfrm>
            <a:off x="5082379" y="3731268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575B3996-8604-0A40-900F-1563B81A5500}"/>
              </a:ext>
            </a:extLst>
          </p:cNvPr>
          <p:cNvCxnSpPr/>
          <p:nvPr/>
        </p:nvCxnSpPr>
        <p:spPr>
          <a:xfrm>
            <a:off x="5082379" y="4524477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EB8B1B46-0191-2444-A57F-01B8834F8CED}"/>
              </a:ext>
            </a:extLst>
          </p:cNvPr>
          <p:cNvCxnSpPr/>
          <p:nvPr/>
        </p:nvCxnSpPr>
        <p:spPr>
          <a:xfrm>
            <a:off x="5083412" y="5416031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A1866F8E-9D93-49B6-9E1B-CE732BA7A5A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3312D91-018D-49D4-8D0D-88E3DAFC7BCF}"/>
              </a:ext>
            </a:extLst>
          </p:cNvPr>
          <p:cNvGrpSpPr/>
          <p:nvPr/>
        </p:nvGrpSpPr>
        <p:grpSpPr>
          <a:xfrm>
            <a:off x="2111797" y="68340"/>
            <a:ext cx="7168935" cy="947774"/>
            <a:chOff x="2355182" y="68340"/>
            <a:chExt cx="5274962" cy="947774"/>
          </a:xfrm>
        </p:grpSpPr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8419B5C0-30F9-474F-8233-5DDA331052FF}"/>
                </a:ext>
              </a:extLst>
            </p:cNvPr>
            <p:cNvSpPr txBox="1">
              <a:spLocks/>
            </p:cNvSpPr>
            <p:nvPr/>
          </p:nvSpPr>
          <p:spPr>
            <a:xfrm>
              <a:off x="2943440" y="86290"/>
              <a:ext cx="4686704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1  </a:t>
              </a:r>
              <a:r>
                <a:rPr lang="ko-KR" altLang="en-US" sz="2800" dirty="0"/>
                <a:t>내가 태어난 곳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서울 </a:t>
              </a:r>
              <a:endParaRPr lang="en-US" altLang="ko-KR" sz="2800" dirty="0"/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곤 하다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8D1C4A9-BDD4-400C-A4BA-62A384EE44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55182" y="68340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61520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835247" y="1262335"/>
            <a:ext cx="8521507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곤 하다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워크북 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P.14)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2697620" y="67110"/>
            <a:ext cx="6796760" cy="949004"/>
            <a:chOff x="3033040" y="67110"/>
            <a:chExt cx="6796760" cy="94900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592748" y="86290"/>
              <a:ext cx="6237052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1  </a:t>
              </a:r>
              <a:r>
                <a:rPr lang="ko-KR" altLang="en-US" sz="2800" dirty="0"/>
                <a:t>내가 태어난 곳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서울 </a:t>
              </a:r>
              <a:endParaRPr lang="en-US" altLang="ko-KR" sz="2800" dirty="0"/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곤 하다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9A4CDC7-B66C-4ED6-91E6-34A2A1B5D17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7805" y="2880360"/>
            <a:ext cx="4116917" cy="330258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019352" y="5690501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439649" y="2235709"/>
            <a:ext cx="4529328" cy="1289302"/>
          </a:xfrm>
          <a:prstGeom prst="wedgeRoundRectCallout">
            <a:avLst>
              <a:gd name="adj1" fmla="val -54212"/>
              <a:gd name="adj2" fmla="val 8425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아니</a:t>
            </a:r>
            <a:r>
              <a:rPr lang="en-US" altLang="ko-KR" sz="2400" dirty="0">
                <a:solidFill>
                  <a:schemeClr val="tx1"/>
                </a:solidFill>
              </a:rPr>
              <a:t>, </a:t>
            </a:r>
            <a:r>
              <a:rPr lang="ko-KR" altLang="en-US" sz="2400" dirty="0">
                <a:solidFill>
                  <a:schemeClr val="tx1"/>
                </a:solidFill>
              </a:rPr>
              <a:t>서로 싸우면 며칠 동안 말을 </a:t>
            </a:r>
            <a:r>
              <a:rPr lang="ko-KR" altLang="en-US" sz="2400" b="1" dirty="0">
                <a:solidFill>
                  <a:srgbClr val="FF0000"/>
                </a:solidFill>
              </a:rPr>
              <a:t>안 하곤 </a:t>
            </a:r>
            <a:r>
              <a:rPr lang="ko-KR" altLang="en-US" sz="2400" b="1" dirty="0" err="1">
                <a:solidFill>
                  <a:srgbClr val="FF0000"/>
                </a:solidFill>
              </a:rPr>
              <a:t>했어</a:t>
            </a:r>
            <a:r>
              <a:rPr lang="en-US" altLang="ko-KR" sz="2400" b="1" dirty="0">
                <a:solidFill>
                  <a:srgbClr val="FF0000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771823" y="2139698"/>
            <a:ext cx="3019591" cy="1225296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어렸을 때 동생이랑 </a:t>
            </a:r>
            <a:r>
              <a:rPr lang="ko-KR" altLang="en-US" sz="2400" dirty="0" err="1">
                <a:solidFill>
                  <a:schemeClr val="tx1"/>
                </a:solidFill>
              </a:rPr>
              <a:t>사이좋게</a:t>
            </a:r>
            <a:r>
              <a:rPr lang="ko-KR" altLang="en-US" sz="2400" dirty="0">
                <a:solidFill>
                  <a:schemeClr val="tx1"/>
                </a:solidFill>
              </a:rPr>
              <a:t> </a:t>
            </a:r>
            <a:r>
              <a:rPr lang="ko-KR" altLang="en-US" sz="2400" dirty="0" err="1">
                <a:solidFill>
                  <a:schemeClr val="tx1"/>
                </a:solidFill>
              </a:rPr>
              <a:t>지냈어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644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2451102" y="67084"/>
            <a:ext cx="6730087" cy="949030"/>
            <a:chOff x="2451102" y="67084"/>
            <a:chExt cx="6730087" cy="949030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010812" y="86290"/>
              <a:ext cx="6170377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1  </a:t>
              </a:r>
              <a:r>
                <a:rPr lang="ko-KR" altLang="en-US" sz="2800" dirty="0"/>
                <a:t>내가 태어난 곳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서울 </a:t>
              </a:r>
              <a:endParaRPr lang="en-US" altLang="ko-KR" sz="2800" dirty="0"/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곤 하다</a:t>
              </a:r>
              <a:endParaRPr lang="en-US" sz="2800" dirty="0">
                <a:solidFill>
                  <a:srgbClr val="FF0000"/>
                </a:solidFill>
              </a:endParaRPr>
            </a:p>
            <a:p>
              <a:pPr algn="ctr"/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51102" y="67084"/>
              <a:ext cx="559709" cy="646331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1596EF4D-2AA5-4001-A88D-5E633B14AE2E}"/>
              </a:ext>
            </a:extLst>
          </p:cNvPr>
          <p:cNvSpPr/>
          <p:nvPr/>
        </p:nvSpPr>
        <p:spPr>
          <a:xfrm>
            <a:off x="8073957" y="5707704"/>
            <a:ext cx="142539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B0C2956-B8C5-4DC5-BB38-A227558D7FDF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446244" y="2657640"/>
            <a:ext cx="4545965" cy="329628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75D2B1E-74D7-4E14-9FAF-D958FF280E66}"/>
              </a:ext>
            </a:extLst>
          </p:cNvPr>
          <p:cNvSpPr txBox="1"/>
          <p:nvPr/>
        </p:nvSpPr>
        <p:spPr>
          <a:xfrm>
            <a:off x="1835247" y="1262335"/>
            <a:ext cx="8521507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곤 하다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워크북 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P.14)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992209" y="2003196"/>
            <a:ext cx="3918018" cy="1079870"/>
          </a:xfrm>
          <a:prstGeom prst="wedgeRoundRectCallout">
            <a:avLst>
              <a:gd name="adj1" fmla="val -49311"/>
              <a:gd name="adj2" fmla="val 88491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가족들이 모여서 서로 선물을 </a:t>
            </a:r>
            <a:r>
              <a:rPr lang="ko-KR" altLang="en-US" sz="2400" b="1" dirty="0">
                <a:solidFill>
                  <a:srgbClr val="FF0000"/>
                </a:solidFill>
              </a:rPr>
              <a:t>주고 받곤 해</a:t>
            </a:r>
            <a:r>
              <a:rPr lang="en-US" altLang="ko-KR" sz="2400" b="1" dirty="0">
                <a:solidFill>
                  <a:srgbClr val="FF0000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200025" y="2003196"/>
            <a:ext cx="3312615" cy="1079870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크리스마스 때는 보통 뭐 해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98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2573795" y="67110"/>
            <a:ext cx="7044410" cy="949004"/>
            <a:chOff x="3033040" y="67110"/>
            <a:chExt cx="6672935" cy="94900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86290"/>
              <a:ext cx="6113226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1  </a:t>
              </a:r>
              <a:r>
                <a:rPr lang="ko-KR" altLang="en-US" sz="2800" dirty="0"/>
                <a:t>내가 태어난 곳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서울 </a:t>
              </a:r>
              <a:endParaRPr lang="en-US" altLang="ko-KR" sz="2800" dirty="0"/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곤 하다</a:t>
              </a:r>
              <a:endParaRPr lang="en-US" sz="2800" dirty="0">
                <a:solidFill>
                  <a:srgbClr val="FF0000"/>
                </a:solidFill>
              </a:endParaRPr>
            </a:p>
            <a:p>
              <a:pPr algn="ctr"/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268142" y="5752056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255AE8B-3BFA-4B6F-80B4-1A5D9292B0B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3969" y="2818220"/>
            <a:ext cx="4142363" cy="332299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D3DEE61-FD4F-4CFD-BC5B-6E998C0AD891}"/>
              </a:ext>
            </a:extLst>
          </p:cNvPr>
          <p:cNvSpPr txBox="1"/>
          <p:nvPr/>
        </p:nvSpPr>
        <p:spPr>
          <a:xfrm>
            <a:off x="1835247" y="1262335"/>
            <a:ext cx="8521507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곤 하다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워크북 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P.14)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436979" y="2230618"/>
            <a:ext cx="4550581" cy="1133475"/>
          </a:xfrm>
          <a:prstGeom prst="wedgeRoundRectCallout">
            <a:avLst>
              <a:gd name="adj1" fmla="val -48972"/>
              <a:gd name="adj2" fmla="val 8667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찬물을 마시거나 </a:t>
            </a:r>
            <a:r>
              <a:rPr lang="ko-KR" altLang="en-US" sz="2400" b="1" dirty="0">
                <a:solidFill>
                  <a:srgbClr val="FF0000"/>
                </a:solidFill>
              </a:rPr>
              <a:t>세수를 하곤 해</a:t>
            </a:r>
            <a:r>
              <a:rPr lang="en-US" altLang="ko-KR" sz="2400" b="1" dirty="0">
                <a:solidFill>
                  <a:srgbClr val="FF0000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625725" y="2209753"/>
            <a:ext cx="3091503" cy="1133475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공부하다가 졸리면 어떻게 해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8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2597608" y="67110"/>
            <a:ext cx="6996784" cy="949004"/>
            <a:chOff x="3033040" y="67110"/>
            <a:chExt cx="6996784" cy="94900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592747" y="86290"/>
              <a:ext cx="6437077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1  </a:t>
              </a:r>
              <a:r>
                <a:rPr lang="ko-KR" altLang="en-US" sz="2800" dirty="0"/>
                <a:t>내가 태어난 곳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서울 </a:t>
              </a:r>
              <a:endParaRPr lang="en-US" altLang="ko-KR" sz="2800" dirty="0"/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곤 하다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06CA23B9-CF50-406B-93B7-65D63DEE1E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8772" y="2349479"/>
            <a:ext cx="4274455" cy="354188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1B0BB71-8456-40CF-8B64-CC960BDDF30C}"/>
              </a:ext>
            </a:extLst>
          </p:cNvPr>
          <p:cNvSpPr/>
          <p:nvPr/>
        </p:nvSpPr>
        <p:spPr>
          <a:xfrm>
            <a:off x="8073957" y="5707704"/>
            <a:ext cx="142539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13D3FF7-4EB2-4039-8CEE-04B1663CA562}"/>
              </a:ext>
            </a:extLst>
          </p:cNvPr>
          <p:cNvSpPr txBox="1"/>
          <p:nvPr/>
        </p:nvSpPr>
        <p:spPr>
          <a:xfrm>
            <a:off x="1835247" y="1262335"/>
            <a:ext cx="8521507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곤 하다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워크북 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P.14)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166390" y="2031776"/>
            <a:ext cx="3752883" cy="1055393"/>
          </a:xfrm>
          <a:prstGeom prst="wedgeRoundRectCallout">
            <a:avLst>
              <a:gd name="adj1" fmla="val -53177"/>
              <a:gd name="adj2" fmla="val 81628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아빠는 어렸을 때 뭘 하면서 놀았어요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362377" y="2057572"/>
            <a:ext cx="3837366" cy="1055393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동네 </a:t>
            </a:r>
            <a:r>
              <a:rPr lang="ko-KR" altLang="en-US" sz="2400" dirty="0" err="1">
                <a:solidFill>
                  <a:schemeClr val="tx1"/>
                </a:solidFill>
              </a:rPr>
              <a:t>친구들이랑</a:t>
            </a:r>
            <a:r>
              <a:rPr lang="ko-KR" altLang="en-US" sz="2400" dirty="0">
                <a:solidFill>
                  <a:schemeClr val="tx1"/>
                </a:solidFill>
              </a:rPr>
              <a:t> 딱지치기를 </a:t>
            </a:r>
            <a:r>
              <a:rPr lang="ko-KR" altLang="en-US" sz="2400" b="1" dirty="0">
                <a:solidFill>
                  <a:srgbClr val="FF0000"/>
                </a:solidFill>
              </a:rPr>
              <a:t>하곤 </a:t>
            </a:r>
            <a:r>
              <a:rPr lang="ko-KR" altLang="en-US" sz="2400" b="1" dirty="0" err="1">
                <a:solidFill>
                  <a:srgbClr val="FF0000"/>
                </a:solidFill>
              </a:rPr>
              <a:t>했어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720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2265952" y="86290"/>
            <a:ext cx="6930109" cy="929824"/>
            <a:chOff x="2444885" y="86290"/>
            <a:chExt cx="5313568" cy="92982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3004594" y="86290"/>
              <a:ext cx="4753859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1  </a:t>
              </a:r>
              <a:r>
                <a:rPr lang="ko-KR" altLang="en-US" sz="2800" dirty="0"/>
                <a:t>내가 태어난 곳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서울 </a:t>
              </a:r>
              <a:endParaRPr lang="en-US" altLang="ko-KR" sz="2800" dirty="0"/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곤 하다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44885" y="86290"/>
              <a:ext cx="559709" cy="646331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2774DE0-12B3-4AC0-8BB5-2C94014A8F3A}"/>
              </a:ext>
            </a:extLst>
          </p:cNvPr>
          <p:cNvSpPr txBox="1"/>
          <p:nvPr/>
        </p:nvSpPr>
        <p:spPr>
          <a:xfrm>
            <a:off x="2340292" y="3725725"/>
            <a:ext cx="75114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여름에는 주말이 되면 가족들과 함께 </a:t>
            </a:r>
            <a:r>
              <a:rPr lang="en-US" altLang="ko-KR" sz="2500" dirty="0"/>
              <a:t>(</a:t>
            </a:r>
            <a:r>
              <a:rPr lang="ko-KR" altLang="en-US" sz="2500" dirty="0"/>
              <a:t>캠핑을 가다</a:t>
            </a:r>
            <a:r>
              <a:rPr lang="en-US" altLang="ko-KR" sz="2500" dirty="0"/>
              <a:t>).</a:t>
            </a:r>
            <a:endParaRPr lang="en-US" sz="25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50A86-99B8-4A62-B20B-B657D231DC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5405" y="4245558"/>
            <a:ext cx="372533" cy="500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824D0-CCD8-4CA7-8D26-6C7846F3BB78}"/>
              </a:ext>
            </a:extLst>
          </p:cNvPr>
          <p:cNvSpPr txBox="1"/>
          <p:nvPr/>
        </p:nvSpPr>
        <p:spPr>
          <a:xfrm>
            <a:off x="7296150" y="4270469"/>
            <a:ext cx="287883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캠핑을 가곤 하다</a:t>
            </a:r>
            <a:r>
              <a:rPr lang="en-US" altLang="ko-KR" sz="2500" b="1" dirty="0">
                <a:solidFill>
                  <a:srgbClr val="FF0000"/>
                </a:solidFill>
              </a:rPr>
              <a:t>.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E5BD26-93F7-4236-BAC5-E02C615609FA}"/>
              </a:ext>
            </a:extLst>
          </p:cNvPr>
          <p:cNvSpPr txBox="1"/>
          <p:nvPr/>
        </p:nvSpPr>
        <p:spPr>
          <a:xfrm>
            <a:off x="1843204" y="5244722"/>
            <a:ext cx="850559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여름에는 주말이 되면 가족들과 함께 </a:t>
            </a:r>
            <a:r>
              <a:rPr lang="ko-KR" altLang="en-US" sz="2500" b="1" dirty="0">
                <a:solidFill>
                  <a:srgbClr val="FF0000"/>
                </a:solidFill>
              </a:rPr>
              <a:t>캠핑을 가곤 해요</a:t>
            </a:r>
            <a:r>
              <a:rPr lang="en-US" altLang="ko-KR" sz="2500" b="1" dirty="0">
                <a:solidFill>
                  <a:srgbClr val="FF0000"/>
                </a:solidFill>
              </a:rPr>
              <a:t>.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E910E4F-8A50-4E11-94B5-8C1102673FA1}"/>
              </a:ext>
            </a:extLst>
          </p:cNvPr>
          <p:cNvSpPr/>
          <p:nvPr/>
        </p:nvSpPr>
        <p:spPr>
          <a:xfrm>
            <a:off x="7681940" y="2949087"/>
            <a:ext cx="367249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hlinkClick r:id="rId5"/>
              </a:rPr>
              <a:t>https://m.gettyimagesbank.com/view/%EC%BA%A0%ED%95%91-%EB%A0%88%EC%A0%80%ED%99%9C%EB%8F%99-%EC%9D%BC%EB%9F%AC%EC%8A%A4%ED%8A%B8/a10538203</a:t>
            </a:r>
            <a:endParaRPr lang="en-US" sz="1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561F18D-B700-4E79-8133-D8E770969F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74369" y="1426401"/>
            <a:ext cx="3243263" cy="2015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609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2283089" y="86290"/>
            <a:ext cx="6930110" cy="929824"/>
            <a:chOff x="2429696" y="86290"/>
            <a:chExt cx="5575347" cy="92982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2989405" y="86290"/>
              <a:ext cx="501563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1  </a:t>
              </a:r>
              <a:r>
                <a:rPr lang="ko-KR" altLang="en-US" sz="2800" dirty="0"/>
                <a:t>내가 태어난 곳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서울 </a:t>
              </a:r>
              <a:endParaRPr lang="en-US" altLang="ko-KR" sz="2800" dirty="0"/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곤 하다</a:t>
              </a:r>
              <a:endParaRPr lang="en-US" sz="2800" dirty="0">
                <a:solidFill>
                  <a:srgbClr val="FF0000"/>
                </a:solidFill>
              </a:endParaRPr>
            </a:p>
            <a:p>
              <a:pPr algn="ctr"/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29696" y="86290"/>
              <a:ext cx="559709" cy="646331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2774DE0-12B3-4AC0-8BB5-2C94014A8F3A}"/>
              </a:ext>
            </a:extLst>
          </p:cNvPr>
          <p:cNvSpPr txBox="1"/>
          <p:nvPr/>
        </p:nvSpPr>
        <p:spPr>
          <a:xfrm>
            <a:off x="1844040" y="3820292"/>
            <a:ext cx="850392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어렸을 때는 잠자기 전에 엄마한테서 </a:t>
            </a:r>
            <a:r>
              <a:rPr lang="en-US" altLang="ko-KR" sz="2500" dirty="0"/>
              <a:t>(</a:t>
            </a:r>
            <a:r>
              <a:rPr lang="ko-KR" altLang="en-US" sz="2500" dirty="0"/>
              <a:t>옛날 이야기를 듣다</a:t>
            </a:r>
            <a:r>
              <a:rPr lang="en-US" altLang="ko-KR" sz="2500" dirty="0"/>
              <a:t>).</a:t>
            </a:r>
            <a:endParaRPr lang="en-US" sz="25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50A86-99B8-4A62-B20B-B657D231DC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0204" y="4373382"/>
            <a:ext cx="453507" cy="500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824D0-CCD8-4CA7-8D26-6C7846F3BB78}"/>
              </a:ext>
            </a:extLst>
          </p:cNvPr>
          <p:cNvSpPr txBox="1"/>
          <p:nvPr/>
        </p:nvSpPr>
        <p:spPr>
          <a:xfrm>
            <a:off x="6845952" y="4437894"/>
            <a:ext cx="392930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옛날 이야기를 듣곤 하다</a:t>
            </a:r>
            <a:r>
              <a:rPr lang="en-US" altLang="ko-KR" sz="2500" b="1" dirty="0">
                <a:solidFill>
                  <a:srgbClr val="FF0000"/>
                </a:solidFill>
              </a:rPr>
              <a:t>.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E5BD26-93F7-4236-BAC5-E02C615609FA}"/>
              </a:ext>
            </a:extLst>
          </p:cNvPr>
          <p:cNvSpPr txBox="1"/>
          <p:nvPr/>
        </p:nvSpPr>
        <p:spPr>
          <a:xfrm>
            <a:off x="1478280" y="5368188"/>
            <a:ext cx="923544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어렸을 때는 잠자기 전에 엄마한테서 </a:t>
            </a:r>
            <a:r>
              <a:rPr lang="ko-KR" altLang="en-US" sz="2500" b="1" dirty="0">
                <a:solidFill>
                  <a:srgbClr val="FF0000"/>
                </a:solidFill>
              </a:rPr>
              <a:t>옛날 이야기를 듣곤 했어요</a:t>
            </a:r>
            <a:r>
              <a:rPr lang="en-US" altLang="ko-KR" sz="2500" b="1" dirty="0">
                <a:solidFill>
                  <a:srgbClr val="FF0000"/>
                </a:solidFill>
              </a:rPr>
              <a:t>.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08CC863-82A4-48B6-B397-131EFEDB9D3B}"/>
              </a:ext>
            </a:extLst>
          </p:cNvPr>
          <p:cNvSpPr/>
          <p:nvPr/>
        </p:nvSpPr>
        <p:spPr>
          <a:xfrm>
            <a:off x="7515172" y="3037708"/>
            <a:ext cx="49997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hlinkClick r:id="rId5"/>
              </a:rPr>
              <a:t>https://www.istockphoto.com/illustrations/bedtime-story?mediatype=illustration&amp;phrase=bedtime%20story&amp;sort=mostpopular</a:t>
            </a:r>
            <a:endParaRPr lang="en-US" sz="1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89E8BD-F200-4468-8A67-E8641B1284B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6926" y="1589429"/>
            <a:ext cx="2558148" cy="195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184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2411415" y="86290"/>
            <a:ext cx="6809461" cy="929824"/>
            <a:chOff x="2411415" y="86290"/>
            <a:chExt cx="6809461" cy="92982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2971124" y="86290"/>
              <a:ext cx="6249752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1  </a:t>
              </a:r>
              <a:r>
                <a:rPr lang="ko-KR" altLang="en-US" sz="2800" dirty="0"/>
                <a:t>내가 태어난 곳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서울 </a:t>
              </a:r>
              <a:endParaRPr lang="en-US" altLang="ko-KR" sz="2800" dirty="0"/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곤 하다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11415" y="87207"/>
              <a:ext cx="559709" cy="646331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2774DE0-12B3-4AC0-8BB5-2C94014A8F3A}"/>
              </a:ext>
            </a:extLst>
          </p:cNvPr>
          <p:cNvSpPr txBox="1"/>
          <p:nvPr/>
        </p:nvSpPr>
        <p:spPr>
          <a:xfrm>
            <a:off x="295902" y="3766877"/>
            <a:ext cx="116001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500" dirty="0"/>
              <a:t>주말이 되면 서울에 계신 할아버지 할머니께 </a:t>
            </a:r>
            <a:r>
              <a:rPr lang="en-US" altLang="ko-KR" sz="2500" dirty="0"/>
              <a:t>(</a:t>
            </a:r>
            <a:r>
              <a:rPr lang="ko-KR" altLang="en-US" sz="2500" dirty="0"/>
              <a:t>전화를 드리다</a:t>
            </a:r>
            <a:r>
              <a:rPr lang="en-US" altLang="ko-KR" sz="2500" dirty="0"/>
              <a:t>).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50A86-99B8-4A62-B20B-B657D231DC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2190" y="4325109"/>
            <a:ext cx="453507" cy="500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824D0-CCD8-4CA7-8D26-6C7846F3BB78}"/>
              </a:ext>
            </a:extLst>
          </p:cNvPr>
          <p:cNvSpPr txBox="1"/>
          <p:nvPr/>
        </p:nvSpPr>
        <p:spPr>
          <a:xfrm>
            <a:off x="7807630" y="4336678"/>
            <a:ext cx="535402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전화를 드리곤 하다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E5BD26-93F7-4236-BAC5-E02C615609FA}"/>
              </a:ext>
            </a:extLst>
          </p:cNvPr>
          <p:cNvSpPr txBox="1"/>
          <p:nvPr/>
        </p:nvSpPr>
        <p:spPr>
          <a:xfrm>
            <a:off x="1488242" y="5325785"/>
            <a:ext cx="92155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주말이 되면 서울에 계신 할아버지 할머니께 </a:t>
            </a:r>
            <a:r>
              <a:rPr lang="ko-KR" altLang="en-US" sz="2500" b="1" dirty="0">
                <a:solidFill>
                  <a:srgbClr val="FF0000"/>
                </a:solidFill>
              </a:rPr>
              <a:t>전화를 드리곤 해요</a:t>
            </a:r>
            <a:r>
              <a:rPr lang="en-US" altLang="ko-KR" sz="2500" b="1" dirty="0">
                <a:solidFill>
                  <a:srgbClr val="FF0000"/>
                </a:solidFill>
              </a:rPr>
              <a:t>.</a:t>
            </a:r>
            <a:r>
              <a:rPr lang="ko-KR" altLang="en-US" sz="2500" dirty="0"/>
              <a:t> 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84FE63B-D16F-4FB7-9303-3DB7DC698A6D}"/>
              </a:ext>
            </a:extLst>
          </p:cNvPr>
          <p:cNvSpPr/>
          <p:nvPr/>
        </p:nvSpPr>
        <p:spPr>
          <a:xfrm>
            <a:off x="7142190" y="3330311"/>
            <a:ext cx="431435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hlinkClick r:id="rId5"/>
              </a:rPr>
              <a:t>https://kr.pixtastock.com/illustration/38887275</a:t>
            </a:r>
            <a:endParaRPr lang="en-US" sz="1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2F44248-F091-4A67-AC12-3925FFC821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95888" y="1271355"/>
            <a:ext cx="1800225" cy="224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515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21617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376502" y="1108300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* </a:t>
            </a:r>
            <a:r>
              <a:rPr lang="en-US" altLang="ko-KR" sz="3600" dirty="0">
                <a:solidFill>
                  <a:srgbClr val="FF0000"/>
                </a:solidFill>
              </a:rPr>
              <a:t>~(</a:t>
            </a:r>
            <a:r>
              <a:rPr lang="ko-KR" altLang="en-US" sz="3600" dirty="0">
                <a:solidFill>
                  <a:srgbClr val="FF0000"/>
                </a:solidFill>
              </a:rPr>
              <a:t>으</a:t>
            </a:r>
            <a:r>
              <a:rPr lang="en-US" altLang="ko-KR" sz="3600" dirty="0">
                <a:solidFill>
                  <a:srgbClr val="FF0000"/>
                </a:solidFill>
              </a:rPr>
              <a:t>)</a:t>
            </a:r>
            <a:r>
              <a:rPr lang="ko-KR" altLang="en-US" sz="3600" dirty="0">
                <a:solidFill>
                  <a:srgbClr val="FF0000"/>
                </a:solidFill>
              </a:rPr>
              <a:t>ㄴ</a:t>
            </a:r>
            <a:r>
              <a:rPr lang="en-US" altLang="ko-KR" sz="3600" dirty="0">
                <a:solidFill>
                  <a:srgbClr val="FF0000"/>
                </a:solidFill>
              </a:rPr>
              <a:t>/</a:t>
            </a:r>
            <a:r>
              <a:rPr lang="ko-KR" altLang="en-US" sz="3600" dirty="0">
                <a:solidFill>
                  <a:srgbClr val="FF0000"/>
                </a:solidFill>
              </a:rPr>
              <a:t>는 데다가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1120244" y="3317333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286014" y="4735769"/>
            <a:ext cx="11285846" cy="1163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500" dirty="0"/>
              <a:t>  </a:t>
            </a:r>
            <a:r>
              <a:rPr lang="en-US" altLang="ko-KR" sz="2500" dirty="0"/>
              <a:t>3. </a:t>
            </a:r>
            <a:r>
              <a:rPr lang="en-US" altLang="ko-KR" sz="2400" dirty="0"/>
              <a:t>A</a:t>
            </a:r>
            <a:r>
              <a:rPr lang="ko-KR" altLang="en-US" sz="2400" dirty="0"/>
              <a:t>  거기 날씨는 어때</a:t>
            </a:r>
            <a:r>
              <a:rPr lang="en-US" altLang="ko-KR" sz="2400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       B </a:t>
            </a:r>
            <a:r>
              <a:rPr lang="ko-KR" altLang="en-US" sz="2400" dirty="0"/>
              <a:t> 비가 </a:t>
            </a:r>
            <a:r>
              <a:rPr lang="ko-KR" altLang="en-US" sz="2400" b="1" u="sng" dirty="0">
                <a:solidFill>
                  <a:srgbClr val="FF0000"/>
                </a:solidFill>
              </a:rPr>
              <a:t>쏟아지는 데다가 </a:t>
            </a:r>
            <a:r>
              <a:rPr lang="ko-KR" altLang="en-US" sz="2400" dirty="0"/>
              <a:t>바람도 아주 세게 불어</a:t>
            </a:r>
            <a:r>
              <a:rPr lang="en-US" altLang="ko-KR" sz="2400" dirty="0"/>
              <a:t>.</a:t>
            </a:r>
            <a:endParaRPr lang="en-US" sz="2400" b="1" u="sng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D27C51-1072-5444-A070-1B04F572CF50}"/>
              </a:ext>
            </a:extLst>
          </p:cNvPr>
          <p:cNvSpPr txBox="1"/>
          <p:nvPr/>
        </p:nvSpPr>
        <p:spPr>
          <a:xfrm>
            <a:off x="376502" y="1749112"/>
            <a:ext cx="11434498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(Attached to a </a:t>
            </a:r>
            <a:r>
              <a:rPr lang="en-US" altLang="ko-KR" sz="2800" dirty="0"/>
              <a:t>verb or an adjective</a:t>
            </a:r>
            <a:r>
              <a:rPr lang="en-US" sz="2800" dirty="0"/>
              <a:t>) This is used to add more facts to what is already known.</a:t>
            </a:r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6C1888A2-A7DA-4E95-B19F-F74A9C4CE6A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216DDFE-6F0E-4DB6-B075-A60C9462EC5F}"/>
              </a:ext>
            </a:extLst>
          </p:cNvPr>
          <p:cNvGrpSpPr/>
          <p:nvPr/>
        </p:nvGrpSpPr>
        <p:grpSpPr>
          <a:xfrm>
            <a:off x="2299992" y="86290"/>
            <a:ext cx="6920589" cy="929824"/>
            <a:chOff x="2421964" y="86290"/>
            <a:chExt cx="5769068" cy="929824"/>
          </a:xfrm>
        </p:grpSpPr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7437F555-5FDE-454D-BC5E-E2D59A4372CA}"/>
                </a:ext>
              </a:extLst>
            </p:cNvPr>
            <p:cNvSpPr txBox="1">
              <a:spLocks/>
            </p:cNvSpPr>
            <p:nvPr/>
          </p:nvSpPr>
          <p:spPr>
            <a:xfrm>
              <a:off x="2981674" y="86290"/>
              <a:ext cx="520935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1  </a:t>
              </a:r>
              <a:r>
                <a:rPr lang="ko-KR" altLang="en-US" sz="2800" dirty="0"/>
                <a:t>내가 태어난 곳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서울 </a:t>
              </a:r>
              <a:endParaRPr lang="en-US" altLang="ko-KR" sz="2800" dirty="0"/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ㄴ</a:t>
              </a:r>
              <a:r>
                <a:rPr lang="en-US" altLang="ko-KR" sz="2800" dirty="0">
                  <a:solidFill>
                    <a:srgbClr val="FF0000"/>
                  </a:solidFill>
                </a:rPr>
                <a:t>/</a:t>
              </a:r>
              <a:r>
                <a:rPr lang="ko-KR" altLang="en-US" sz="2800" dirty="0">
                  <a:solidFill>
                    <a:srgbClr val="FF0000"/>
                  </a:solidFill>
                </a:rPr>
                <a:t>는 데다가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362CC2A-734F-4F10-8744-77AD228617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21964" y="141563"/>
              <a:ext cx="559709" cy="646331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B1F496AA-D4B8-4091-94FD-5C6E0B176B0E}"/>
              </a:ext>
            </a:extLst>
          </p:cNvPr>
          <p:cNvSpPr txBox="1"/>
          <p:nvPr/>
        </p:nvSpPr>
        <p:spPr>
          <a:xfrm>
            <a:off x="286014" y="2904672"/>
            <a:ext cx="11756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/>
              <a:t> </a:t>
            </a:r>
            <a:r>
              <a:rPr lang="en-US" altLang="ko-KR" sz="2400" dirty="0"/>
              <a:t>1. </a:t>
            </a:r>
            <a:r>
              <a:rPr lang="ko-KR" altLang="en-US" sz="2400" dirty="0"/>
              <a:t>제 친구는 머리가 </a:t>
            </a:r>
            <a:r>
              <a:rPr lang="ko-KR" altLang="en-US" sz="2400" b="1" u="sng" dirty="0">
                <a:solidFill>
                  <a:srgbClr val="FF0000"/>
                </a:solidFill>
              </a:rPr>
              <a:t>좋은 데다가 </a:t>
            </a:r>
            <a:r>
              <a:rPr lang="ko-KR" altLang="en-US" sz="2400" dirty="0"/>
              <a:t>열심히 노력해서 항상 시험을 잘 봐요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5C2B6F4-7176-4733-8ED1-0B46A647A503}"/>
              </a:ext>
            </a:extLst>
          </p:cNvPr>
          <p:cNvSpPr txBox="1"/>
          <p:nvPr/>
        </p:nvSpPr>
        <p:spPr>
          <a:xfrm>
            <a:off x="376502" y="3481025"/>
            <a:ext cx="11756571" cy="1140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/>
              <a:t>2. </a:t>
            </a:r>
            <a:r>
              <a:rPr lang="ko-KR" altLang="en-US" sz="2400" dirty="0"/>
              <a:t>이곳은 서울을 한눈에 내려다볼 수 </a:t>
            </a:r>
            <a:r>
              <a:rPr lang="ko-KR" altLang="en-US" sz="2400" b="1" u="sng" dirty="0">
                <a:solidFill>
                  <a:srgbClr val="FF0000"/>
                </a:solidFill>
              </a:rPr>
              <a:t>있는 데다가 </a:t>
            </a:r>
            <a:r>
              <a:rPr lang="ko-KR" altLang="en-US" sz="2400" dirty="0"/>
              <a:t>특히 야경이 아름다워서</a:t>
            </a:r>
            <a:endParaRPr lang="en-US" altLang="ko-KR" sz="2400" dirty="0"/>
          </a:p>
          <a:p>
            <a:pPr>
              <a:lnSpc>
                <a:spcPct val="150000"/>
              </a:lnSpc>
            </a:pPr>
            <a:r>
              <a:rPr lang="en-US" altLang="ko-KR" sz="2400" dirty="0"/>
              <a:t>  </a:t>
            </a:r>
            <a:r>
              <a:rPr lang="ko-KR" altLang="en-US" sz="2400" dirty="0"/>
              <a:t>  관광객들에게 인기가 있습니다</a:t>
            </a:r>
            <a:r>
              <a:rPr lang="en-US" altLang="ko-KR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43592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2" grpId="0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 Box 2">
            <a:extLst>
              <a:ext uri="{FF2B5EF4-FFF2-40B4-BE49-F238E27FC236}">
                <a16:creationId xmlns:a16="http://schemas.microsoft.com/office/drawing/2014/main" id="{30BFA45B-572D-4445-86AD-E0E7934E3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56" y="3194847"/>
            <a:ext cx="470460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2400" dirty="0"/>
              <a:t>영어를 잘하다</a:t>
            </a:r>
            <a:r>
              <a:rPr lang="en-US" altLang="ko-KR" sz="2400" dirty="0"/>
              <a:t>/</a:t>
            </a:r>
            <a:r>
              <a:rPr lang="ko-KR" altLang="en-US" sz="2400" dirty="0"/>
              <a:t>한국말도 잘하다</a:t>
            </a: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D1F721D0-131A-654F-B2A3-6D2EE97B6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9277" y="3166657"/>
            <a:ext cx="542003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2400" dirty="0"/>
              <a:t>영어를 </a:t>
            </a:r>
            <a:r>
              <a:rPr lang="ko-KR" altLang="en-US" sz="2400" b="1" u="sng" dirty="0">
                <a:solidFill>
                  <a:srgbClr val="FF0000"/>
                </a:solidFill>
              </a:rPr>
              <a:t>잘하는 데다가 </a:t>
            </a:r>
            <a:r>
              <a:rPr lang="ko-KR" altLang="en-US" sz="2400" dirty="0"/>
              <a:t>한국어도 잘해</a:t>
            </a:r>
            <a:r>
              <a:rPr lang="en-US" altLang="ko-KR" sz="2400" dirty="0"/>
              <a:t>.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54275" name="Text Box 6">
            <a:extLst>
              <a:ext uri="{FF2B5EF4-FFF2-40B4-BE49-F238E27FC236}">
                <a16:creationId xmlns:a16="http://schemas.microsoft.com/office/drawing/2014/main" id="{44FAAD86-C1F1-5E41-8F35-739F4EBB01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8252" y="2425851"/>
            <a:ext cx="43583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2400" dirty="0"/>
              <a:t>목이 아프다</a:t>
            </a:r>
            <a:r>
              <a:rPr lang="en-US" altLang="ko-KR" sz="2400" dirty="0"/>
              <a:t>/</a:t>
            </a:r>
            <a:r>
              <a:rPr lang="ko-KR" altLang="en-US" sz="2400" dirty="0"/>
              <a:t>열도 나다</a:t>
            </a:r>
          </a:p>
        </p:txBody>
      </p:sp>
      <p:sp>
        <p:nvSpPr>
          <p:cNvPr id="10249" name="Text Box 9">
            <a:extLst>
              <a:ext uri="{FF2B5EF4-FFF2-40B4-BE49-F238E27FC236}">
                <a16:creationId xmlns:a16="http://schemas.microsoft.com/office/drawing/2014/main" id="{02C86FC3-5825-1649-A96D-48A3CC80B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799" y="2425850"/>
            <a:ext cx="542003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2400" dirty="0"/>
              <a:t>목이 </a:t>
            </a:r>
            <a:r>
              <a:rPr lang="ko-KR" altLang="en-US" sz="2400" b="1" u="sng" dirty="0">
                <a:solidFill>
                  <a:srgbClr val="FF0000"/>
                </a:solidFill>
              </a:rPr>
              <a:t>아픈 데다가 </a:t>
            </a:r>
            <a:r>
              <a:rPr lang="ko-KR" altLang="en-US" sz="2400" dirty="0"/>
              <a:t>열도 나요</a:t>
            </a:r>
            <a:r>
              <a:rPr lang="en-US" altLang="ko-KR" sz="2400" dirty="0"/>
              <a:t>.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54277" name="Text Box 17">
            <a:extLst>
              <a:ext uri="{FF2B5EF4-FFF2-40B4-BE49-F238E27FC236}">
                <a16:creationId xmlns:a16="http://schemas.microsoft.com/office/drawing/2014/main" id="{22074ED4-1E06-4046-AE41-6AAC0B708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1" y="3963843"/>
            <a:ext cx="54734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2400" dirty="0"/>
              <a:t>성격이 좋다</a:t>
            </a:r>
            <a:r>
              <a:rPr lang="en-US" altLang="ko-KR" sz="2400" dirty="0"/>
              <a:t>/</a:t>
            </a:r>
            <a:r>
              <a:rPr lang="ko-KR" altLang="en-US" sz="2400" dirty="0"/>
              <a:t>말도 재미있게 하다</a:t>
            </a:r>
          </a:p>
        </p:txBody>
      </p:sp>
      <p:sp>
        <p:nvSpPr>
          <p:cNvPr id="10259" name="Text Box 19">
            <a:extLst>
              <a:ext uri="{FF2B5EF4-FFF2-40B4-BE49-F238E27FC236}">
                <a16:creationId xmlns:a16="http://schemas.microsoft.com/office/drawing/2014/main" id="{1FA46FA9-E22D-234F-939B-9BB102D8E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9277" y="3907464"/>
            <a:ext cx="54734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2400" dirty="0"/>
              <a:t>성격이 </a:t>
            </a:r>
            <a:r>
              <a:rPr lang="ko-KR" altLang="en-US" sz="2400" b="1" u="sng" dirty="0">
                <a:solidFill>
                  <a:srgbClr val="FF0000"/>
                </a:solidFill>
              </a:rPr>
              <a:t>좋은 데다가 </a:t>
            </a:r>
            <a:r>
              <a:rPr lang="ko-KR" altLang="en-US" sz="2400" dirty="0"/>
              <a:t>말도 재미있게 해</a:t>
            </a:r>
            <a:r>
              <a:rPr lang="en-US" altLang="ko-KR" sz="2400" dirty="0"/>
              <a:t>.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54279" name="Text Box 20">
            <a:extLst>
              <a:ext uri="{FF2B5EF4-FFF2-40B4-BE49-F238E27FC236}">
                <a16:creationId xmlns:a16="http://schemas.microsoft.com/office/drawing/2014/main" id="{086A04EB-FAD1-0445-9551-8B8468AF8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41" y="4732840"/>
            <a:ext cx="436021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2400" dirty="0"/>
              <a:t>늦게 일어났다</a:t>
            </a:r>
            <a:r>
              <a:rPr lang="en-US" altLang="ko-KR" sz="2400" dirty="0"/>
              <a:t>/</a:t>
            </a:r>
            <a:r>
              <a:rPr lang="ko-KR" altLang="en-US" sz="2400" dirty="0"/>
              <a:t>버스를 놓쳤다</a:t>
            </a:r>
          </a:p>
        </p:txBody>
      </p:sp>
      <p:sp>
        <p:nvSpPr>
          <p:cNvPr id="10262" name="Text Box 22">
            <a:extLst>
              <a:ext uri="{FF2B5EF4-FFF2-40B4-BE49-F238E27FC236}">
                <a16:creationId xmlns:a16="http://schemas.microsoft.com/office/drawing/2014/main" id="{5BE77C7A-2DF3-A24A-8190-D54574597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9277" y="4648270"/>
            <a:ext cx="55435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2400" dirty="0"/>
              <a:t>늦게 </a:t>
            </a:r>
            <a:r>
              <a:rPr lang="ko-KR" altLang="en-US" sz="2400" b="1" u="sng" dirty="0">
                <a:solidFill>
                  <a:srgbClr val="FF0000"/>
                </a:solidFill>
              </a:rPr>
              <a:t>일어난 데다가 </a:t>
            </a:r>
            <a:r>
              <a:rPr lang="ko-KR" altLang="en-US" sz="2400" dirty="0"/>
              <a:t>버스를 놓쳤어요</a:t>
            </a:r>
            <a:r>
              <a:rPr lang="en-US" altLang="ko-KR" sz="2400" dirty="0"/>
              <a:t>.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401D9F3-4524-DC44-B45B-AA63B7FE1456}"/>
              </a:ext>
            </a:extLst>
          </p:cNvPr>
          <p:cNvSpPr txBox="1"/>
          <p:nvPr/>
        </p:nvSpPr>
        <p:spPr>
          <a:xfrm>
            <a:off x="2670572" y="1130062"/>
            <a:ext cx="6850856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eaLnBrk="1" latinLnBrk="1" hangingPunct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ㄴ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는 데다가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넣어 봐요 </a:t>
            </a:r>
            <a:endParaRPr lang="en-US" altLang="ko-KR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  <a:p>
            <a:pPr algn="ctr" latinLnBrk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Verb or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adjective +</a:t>
            </a:r>
            <a:r>
              <a:rPr lang="en-US" altLang="ko-KR" sz="3000" dirty="0">
                <a:solidFill>
                  <a:srgbClr val="FF0000"/>
                </a:solidFill>
              </a:rPr>
              <a:t> ~(</a:t>
            </a:r>
            <a:r>
              <a:rPr lang="ko-KR" altLang="en-US" sz="3000" dirty="0">
                <a:solidFill>
                  <a:srgbClr val="FF0000"/>
                </a:solidFill>
              </a:rPr>
              <a:t>으</a:t>
            </a:r>
            <a:r>
              <a:rPr lang="en-US" altLang="ko-KR" sz="3000" dirty="0">
                <a:solidFill>
                  <a:srgbClr val="FF0000"/>
                </a:solidFill>
              </a:rPr>
              <a:t>)</a:t>
            </a:r>
            <a:r>
              <a:rPr lang="ko-KR" altLang="en-US" sz="3000" dirty="0">
                <a:solidFill>
                  <a:srgbClr val="FF0000"/>
                </a:solidFill>
              </a:rPr>
              <a:t>ㄴ</a:t>
            </a:r>
            <a:r>
              <a:rPr lang="en-US" altLang="ko-KR" sz="3000" dirty="0">
                <a:solidFill>
                  <a:srgbClr val="FF0000"/>
                </a:solidFill>
              </a:rPr>
              <a:t>/</a:t>
            </a:r>
            <a:r>
              <a:rPr lang="ko-KR" altLang="en-US" sz="3000" dirty="0">
                <a:solidFill>
                  <a:srgbClr val="FF0000"/>
                </a:solidFill>
              </a:rPr>
              <a:t>는 데다가</a:t>
            </a:r>
            <a:endParaRPr lang="ko-KR" altLang="en-US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56E1BE89-40C8-4C47-A799-7DF67642E73C}"/>
              </a:ext>
            </a:extLst>
          </p:cNvPr>
          <p:cNvCxnSpPr/>
          <p:nvPr/>
        </p:nvCxnSpPr>
        <p:spPr>
          <a:xfrm>
            <a:off x="5099447" y="2656684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E5996200-6816-AD4B-A442-037509D83C10}"/>
              </a:ext>
            </a:extLst>
          </p:cNvPr>
          <p:cNvCxnSpPr/>
          <p:nvPr/>
        </p:nvCxnSpPr>
        <p:spPr>
          <a:xfrm>
            <a:off x="5139960" y="3433534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575B3996-8604-0A40-900F-1563B81A5500}"/>
              </a:ext>
            </a:extLst>
          </p:cNvPr>
          <p:cNvCxnSpPr/>
          <p:nvPr/>
        </p:nvCxnSpPr>
        <p:spPr>
          <a:xfrm>
            <a:off x="5089549" y="4113211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EB8B1B46-0191-2444-A57F-01B8834F8CED}"/>
              </a:ext>
            </a:extLst>
          </p:cNvPr>
          <p:cNvCxnSpPr/>
          <p:nvPr/>
        </p:nvCxnSpPr>
        <p:spPr>
          <a:xfrm>
            <a:off x="5099447" y="4891727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A1866F8E-9D93-49B6-9E1B-CE732BA7A5A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8D1C4A9-BDD4-400C-A4BA-62A384EE44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711" y="111180"/>
            <a:ext cx="559709" cy="646331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366D6F7D-B9C2-472B-9E73-E4DB9B94790D}"/>
              </a:ext>
            </a:extLst>
          </p:cNvPr>
          <p:cNvSpPr txBox="1">
            <a:spLocks/>
          </p:cNvSpPr>
          <p:nvPr/>
        </p:nvSpPr>
        <p:spPr>
          <a:xfrm>
            <a:off x="2971421" y="10790"/>
            <a:ext cx="6249159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Unit 1  </a:t>
            </a:r>
            <a:r>
              <a:rPr lang="ko-KR" altLang="en-US" sz="2800" dirty="0"/>
              <a:t>내가 태어난 곳</a:t>
            </a:r>
            <a:r>
              <a:rPr lang="en-US" altLang="ko-KR" sz="2800" dirty="0"/>
              <a:t>, </a:t>
            </a:r>
            <a:r>
              <a:rPr lang="ko-KR" altLang="en-US" sz="2800" dirty="0"/>
              <a:t>서울 </a:t>
            </a:r>
            <a:endParaRPr lang="en-US" altLang="ko-KR" sz="2800" dirty="0"/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2  </a:t>
            </a:r>
            <a:r>
              <a:rPr lang="en-US" altLang="ko-KR" sz="2800" dirty="0">
                <a:solidFill>
                  <a:srgbClr val="FF0000"/>
                </a:solidFill>
              </a:rPr>
              <a:t>~(</a:t>
            </a:r>
            <a:r>
              <a:rPr lang="ko-KR" altLang="en-US" sz="2800" dirty="0">
                <a:solidFill>
                  <a:srgbClr val="FF0000"/>
                </a:solidFill>
              </a:rPr>
              <a:t>으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r>
              <a:rPr lang="ko-KR" altLang="en-US" sz="2800" dirty="0">
                <a:solidFill>
                  <a:srgbClr val="FF0000"/>
                </a:solidFill>
              </a:rPr>
              <a:t>ㄴ</a:t>
            </a:r>
            <a:r>
              <a:rPr lang="en-US" altLang="ko-KR" sz="2800" dirty="0">
                <a:solidFill>
                  <a:srgbClr val="FF0000"/>
                </a:solidFill>
              </a:rPr>
              <a:t>/</a:t>
            </a:r>
            <a:r>
              <a:rPr lang="ko-KR" altLang="en-US" sz="2800" dirty="0">
                <a:solidFill>
                  <a:srgbClr val="FF0000"/>
                </a:solidFill>
              </a:rPr>
              <a:t>는 데다가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090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59BB9625-805F-8145-B596-B6991F1A2AD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6C6340-87DE-4D6A-9180-1A2D1047273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1473" y="19966"/>
            <a:ext cx="8449055" cy="6162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8899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777971" y="1196542"/>
            <a:ext cx="863605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ㄴ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는 데다가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P.15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33D9826-4B6D-4B51-8EBE-40590A0DE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5734" y="10034"/>
            <a:ext cx="559709" cy="64633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B0C2956-B8C5-4DC5-BB38-A227558D7FDF}"/>
              </a:ext>
            </a:extLst>
          </p:cNvPr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0957" y="3144644"/>
            <a:ext cx="4123944" cy="2853634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FF6D8D4D-9F12-45E7-BF2A-80DF80EEBA5F}"/>
              </a:ext>
            </a:extLst>
          </p:cNvPr>
          <p:cNvSpPr txBox="1">
            <a:spLocks/>
          </p:cNvSpPr>
          <p:nvPr/>
        </p:nvSpPr>
        <p:spPr>
          <a:xfrm>
            <a:off x="2971421" y="10034"/>
            <a:ext cx="6249159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Unit 1  </a:t>
            </a:r>
            <a:r>
              <a:rPr lang="ko-KR" altLang="en-US" sz="2800" dirty="0"/>
              <a:t>내가 태어난 곳</a:t>
            </a:r>
            <a:r>
              <a:rPr lang="en-US" altLang="ko-KR" sz="2800" dirty="0"/>
              <a:t>, </a:t>
            </a:r>
            <a:r>
              <a:rPr lang="ko-KR" altLang="en-US" sz="2800" dirty="0"/>
              <a:t>서울 </a:t>
            </a:r>
            <a:endParaRPr lang="en-US" altLang="ko-KR" sz="2800" dirty="0"/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2  </a:t>
            </a:r>
            <a:r>
              <a:rPr lang="en-US" altLang="ko-KR" sz="2800" dirty="0">
                <a:solidFill>
                  <a:srgbClr val="FF0000"/>
                </a:solidFill>
              </a:rPr>
              <a:t>~(</a:t>
            </a:r>
            <a:r>
              <a:rPr lang="ko-KR" altLang="en-US" sz="2800" dirty="0">
                <a:solidFill>
                  <a:srgbClr val="FF0000"/>
                </a:solidFill>
              </a:rPr>
              <a:t>으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r>
              <a:rPr lang="ko-KR" altLang="en-US" sz="2800" dirty="0">
                <a:solidFill>
                  <a:srgbClr val="FF0000"/>
                </a:solidFill>
              </a:rPr>
              <a:t>ㄴ</a:t>
            </a:r>
            <a:r>
              <a:rPr lang="en-US" altLang="ko-KR" sz="2800" dirty="0">
                <a:solidFill>
                  <a:srgbClr val="FF0000"/>
                </a:solidFill>
              </a:rPr>
              <a:t>/</a:t>
            </a:r>
            <a:r>
              <a:rPr lang="ko-KR" altLang="en-US" sz="2800" dirty="0">
                <a:solidFill>
                  <a:srgbClr val="FF0000"/>
                </a:solidFill>
              </a:rPr>
              <a:t>는 데다가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360727" y="2130702"/>
            <a:ext cx="4582230" cy="1083620"/>
          </a:xfrm>
          <a:prstGeom prst="wedgeRoundRectCallout">
            <a:avLst>
              <a:gd name="adj1" fmla="val -41710"/>
              <a:gd name="adj2" fmla="val 92352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응</a:t>
            </a:r>
            <a:r>
              <a:rPr lang="en-US" altLang="ko-KR" sz="2400" dirty="0">
                <a:solidFill>
                  <a:schemeClr val="tx1"/>
                </a:solidFill>
              </a:rPr>
              <a:t>, </a:t>
            </a:r>
            <a:r>
              <a:rPr lang="ko-KR" altLang="en-US" sz="2400" dirty="0">
                <a:solidFill>
                  <a:schemeClr val="tx1"/>
                </a:solidFill>
              </a:rPr>
              <a:t>목이 </a:t>
            </a:r>
            <a:r>
              <a:rPr lang="ko-KR" altLang="en-US" sz="2400" b="1" dirty="0">
                <a:solidFill>
                  <a:srgbClr val="FF0000"/>
                </a:solidFill>
              </a:rPr>
              <a:t>아픈 데다가 </a:t>
            </a:r>
            <a:r>
              <a:rPr lang="ko-KR" altLang="en-US" sz="2400" dirty="0">
                <a:solidFill>
                  <a:schemeClr val="tx1"/>
                </a:solidFill>
              </a:rPr>
              <a:t>열도 나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249043" y="2130702"/>
            <a:ext cx="3121084" cy="1083621"/>
          </a:xfrm>
          <a:prstGeom prst="wedgeRoundRectCallout">
            <a:avLst>
              <a:gd name="adj1" fmla="val 54238"/>
              <a:gd name="adj2" fmla="val 82181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수빈아</a:t>
            </a:r>
            <a:r>
              <a:rPr lang="en-US" altLang="ko-KR" sz="2400" dirty="0">
                <a:solidFill>
                  <a:schemeClr val="tx1"/>
                </a:solidFill>
              </a:rPr>
              <a:t>, </a:t>
            </a:r>
            <a:r>
              <a:rPr lang="ko-KR" altLang="en-US" sz="2400" dirty="0">
                <a:solidFill>
                  <a:schemeClr val="tx1"/>
                </a:solidFill>
              </a:rPr>
              <a:t>어디가 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아프니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235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70D712C-F721-4785-A6B7-B43E8500C1D4}"/>
              </a:ext>
            </a:extLst>
          </p:cNvPr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4511" y="3124201"/>
            <a:ext cx="4239597" cy="2874077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BBC6F08F-77A0-4C14-8969-016BD0A59EF3}"/>
              </a:ext>
            </a:extLst>
          </p:cNvPr>
          <p:cNvSpPr txBox="1">
            <a:spLocks/>
          </p:cNvSpPr>
          <p:nvPr/>
        </p:nvSpPr>
        <p:spPr>
          <a:xfrm>
            <a:off x="2971421" y="0"/>
            <a:ext cx="6249159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Unit 1  </a:t>
            </a:r>
            <a:r>
              <a:rPr lang="ko-KR" altLang="en-US" sz="2800" dirty="0"/>
              <a:t>내가 태어난 곳</a:t>
            </a:r>
            <a:r>
              <a:rPr lang="en-US" altLang="ko-KR" sz="2800" dirty="0"/>
              <a:t>, </a:t>
            </a:r>
            <a:r>
              <a:rPr lang="ko-KR" altLang="en-US" sz="2800" dirty="0"/>
              <a:t>서울 </a:t>
            </a:r>
            <a:endParaRPr lang="en-US" altLang="ko-KR" sz="2800" dirty="0"/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2  </a:t>
            </a:r>
            <a:r>
              <a:rPr lang="en-US" altLang="ko-KR" sz="2800" dirty="0">
                <a:solidFill>
                  <a:srgbClr val="FF0000"/>
                </a:solidFill>
              </a:rPr>
              <a:t>~(</a:t>
            </a:r>
            <a:r>
              <a:rPr lang="ko-KR" altLang="en-US" sz="2800" dirty="0">
                <a:solidFill>
                  <a:srgbClr val="FF0000"/>
                </a:solidFill>
              </a:rPr>
              <a:t>으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r>
              <a:rPr lang="ko-KR" altLang="en-US" sz="2800" dirty="0">
                <a:solidFill>
                  <a:srgbClr val="FF0000"/>
                </a:solidFill>
              </a:rPr>
              <a:t>ㄴ</a:t>
            </a:r>
            <a:r>
              <a:rPr lang="en-US" altLang="ko-KR" sz="2800" dirty="0">
                <a:solidFill>
                  <a:srgbClr val="FF0000"/>
                </a:solidFill>
              </a:rPr>
              <a:t>/</a:t>
            </a:r>
            <a:r>
              <a:rPr lang="ko-KR" altLang="en-US" sz="2800" dirty="0">
                <a:solidFill>
                  <a:srgbClr val="FF0000"/>
                </a:solidFill>
              </a:rPr>
              <a:t>는 데다가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6169E9-54D2-42B7-980F-F133DAB7D6A2}"/>
              </a:ext>
            </a:extLst>
          </p:cNvPr>
          <p:cNvSpPr txBox="1"/>
          <p:nvPr/>
        </p:nvSpPr>
        <p:spPr>
          <a:xfrm>
            <a:off x="1960836" y="1236086"/>
            <a:ext cx="863605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ㄴ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는 데다가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P.15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B6A0D4B-8609-4D9A-83CB-D8E5BFF24C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6636" y="40609"/>
            <a:ext cx="554784" cy="646232"/>
          </a:xfrm>
          <a:prstGeom prst="rect">
            <a:avLst/>
          </a:prstGeom>
        </p:spPr>
      </p:pic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633679" y="2146585"/>
            <a:ext cx="4111581" cy="1010952"/>
          </a:xfrm>
          <a:prstGeom prst="wedgeRoundRectCallout">
            <a:avLst>
              <a:gd name="adj1" fmla="val -49665"/>
              <a:gd name="adj2" fmla="val 111939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응</a:t>
            </a:r>
            <a:r>
              <a:rPr lang="en-US" altLang="ko-KR" sz="2400" dirty="0">
                <a:solidFill>
                  <a:schemeClr val="tx1"/>
                </a:solidFill>
              </a:rPr>
              <a:t>, </a:t>
            </a:r>
            <a:r>
              <a:rPr lang="ko-KR" altLang="en-US" sz="2400" dirty="0">
                <a:solidFill>
                  <a:schemeClr val="tx1"/>
                </a:solidFill>
              </a:rPr>
              <a:t>유진이는 영어를 </a:t>
            </a:r>
            <a:r>
              <a:rPr lang="ko-KR" altLang="en-US" sz="2400" b="1" dirty="0">
                <a:solidFill>
                  <a:srgbClr val="FF0000"/>
                </a:solidFill>
              </a:rPr>
              <a:t>잘하는 데다가</a:t>
            </a:r>
            <a:r>
              <a:rPr lang="ko-KR" altLang="en-US" sz="2400" dirty="0">
                <a:solidFill>
                  <a:schemeClr val="tx1"/>
                </a:solidFill>
              </a:rPr>
              <a:t> 한국어도 잘해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r>
              <a:rPr lang="ko-KR" altLang="en-US" sz="2400" dirty="0">
                <a:solidFill>
                  <a:schemeClr val="tx1"/>
                </a:solidFill>
              </a:rPr>
              <a:t> 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5" name="Rounded Rectangular Callout 20">
            <a:extLst>
              <a:ext uri="{FF2B5EF4-FFF2-40B4-BE49-F238E27FC236}">
                <a16:creationId xmlns:a16="http://schemas.microsoft.com/office/drawing/2014/main" id="{E28C634A-3D1B-438E-B33A-F8D6E30E8C4B}"/>
              </a:ext>
            </a:extLst>
          </p:cNvPr>
          <p:cNvSpPr/>
          <p:nvPr/>
        </p:nvSpPr>
        <p:spPr>
          <a:xfrm>
            <a:off x="706804" y="2113248"/>
            <a:ext cx="3639645" cy="1077627"/>
          </a:xfrm>
          <a:prstGeom prst="wedgeRoundRectCallout">
            <a:avLst>
              <a:gd name="adj1" fmla="val 49475"/>
              <a:gd name="adj2" fmla="val 66378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이번에 유진이가 통역을 한다면서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311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33D9826-4B6D-4B51-8EBE-40590A0DE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9352" y="290725"/>
            <a:ext cx="702068" cy="64633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3A5DE7F-22D5-4E8C-984E-4F37D7B0A242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571747" y="2938398"/>
            <a:ext cx="4137025" cy="305988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D3F63310-B21D-439A-ADB6-38822A0DCB5B}"/>
              </a:ext>
            </a:extLst>
          </p:cNvPr>
          <p:cNvSpPr txBox="1">
            <a:spLocks/>
          </p:cNvSpPr>
          <p:nvPr/>
        </p:nvSpPr>
        <p:spPr>
          <a:xfrm>
            <a:off x="2971421" y="7232"/>
            <a:ext cx="6249159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Unit 1  </a:t>
            </a:r>
            <a:r>
              <a:rPr lang="ko-KR" altLang="en-US" sz="2800" dirty="0"/>
              <a:t>내가 태어난 곳</a:t>
            </a:r>
            <a:r>
              <a:rPr lang="en-US" altLang="ko-KR" sz="2800" dirty="0"/>
              <a:t>, </a:t>
            </a:r>
            <a:r>
              <a:rPr lang="ko-KR" altLang="en-US" sz="2800" dirty="0"/>
              <a:t>서울 </a:t>
            </a:r>
            <a:endParaRPr lang="en-US" altLang="ko-KR" sz="2800" dirty="0"/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2  </a:t>
            </a:r>
            <a:r>
              <a:rPr lang="en-US" altLang="ko-KR" sz="2800" dirty="0">
                <a:solidFill>
                  <a:srgbClr val="FF0000"/>
                </a:solidFill>
              </a:rPr>
              <a:t>~(</a:t>
            </a:r>
            <a:r>
              <a:rPr lang="ko-KR" altLang="en-US" sz="2800" dirty="0">
                <a:solidFill>
                  <a:srgbClr val="FF0000"/>
                </a:solidFill>
              </a:rPr>
              <a:t>으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r>
              <a:rPr lang="ko-KR" altLang="en-US" sz="2800" dirty="0">
                <a:solidFill>
                  <a:srgbClr val="FF0000"/>
                </a:solidFill>
              </a:rPr>
              <a:t>ㄴ</a:t>
            </a:r>
            <a:r>
              <a:rPr lang="en-US" altLang="ko-KR" sz="2800" dirty="0">
                <a:solidFill>
                  <a:srgbClr val="FF0000"/>
                </a:solidFill>
              </a:rPr>
              <a:t>/</a:t>
            </a:r>
            <a:r>
              <a:rPr lang="ko-KR" altLang="en-US" sz="2800" dirty="0">
                <a:solidFill>
                  <a:srgbClr val="FF0000"/>
                </a:solidFill>
              </a:rPr>
              <a:t>는 데다가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2D51632-1B09-4DE2-B1AE-0D34EFEE8847}"/>
              </a:ext>
            </a:extLst>
          </p:cNvPr>
          <p:cNvSpPr txBox="1"/>
          <p:nvPr/>
        </p:nvSpPr>
        <p:spPr>
          <a:xfrm>
            <a:off x="1777971" y="1231237"/>
            <a:ext cx="863605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ㄴ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는 데다가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P.15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906383" y="2137648"/>
            <a:ext cx="3999867" cy="1154192"/>
          </a:xfrm>
          <a:prstGeom prst="wedgeRoundRectCallout">
            <a:avLst>
              <a:gd name="adj1" fmla="val -52882"/>
              <a:gd name="adj2" fmla="val 84046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네</a:t>
            </a:r>
            <a:r>
              <a:rPr lang="en-US" altLang="ko-KR" sz="2400" dirty="0">
                <a:solidFill>
                  <a:schemeClr val="tx1"/>
                </a:solidFill>
              </a:rPr>
              <a:t>, </a:t>
            </a:r>
            <a:r>
              <a:rPr lang="ko-KR" altLang="en-US" sz="2400" dirty="0">
                <a:solidFill>
                  <a:schemeClr val="tx1"/>
                </a:solidFill>
              </a:rPr>
              <a:t>제시카는 성격이 </a:t>
            </a:r>
            <a:r>
              <a:rPr lang="ko-KR" altLang="en-US" sz="2400" b="1" dirty="0">
                <a:solidFill>
                  <a:srgbClr val="FF0000"/>
                </a:solidFill>
              </a:rPr>
              <a:t>좋은 데다가 </a:t>
            </a:r>
            <a:r>
              <a:rPr lang="ko-KR" altLang="en-US" sz="2400" dirty="0">
                <a:solidFill>
                  <a:schemeClr val="tx1"/>
                </a:solidFill>
              </a:rPr>
              <a:t>말도 재미있게 해요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r>
              <a:rPr lang="ko-KR" altLang="en-US" sz="2400" dirty="0">
                <a:solidFill>
                  <a:schemeClr val="tx1"/>
                </a:solidFill>
              </a:rPr>
              <a:t> 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7" name="Rounded Rectangular Callout 20">
            <a:extLst>
              <a:ext uri="{FF2B5EF4-FFF2-40B4-BE49-F238E27FC236}">
                <a16:creationId xmlns:a16="http://schemas.microsoft.com/office/drawing/2014/main" id="{5B0667B7-CF90-4F06-B0D1-D714B1955E09}"/>
              </a:ext>
            </a:extLst>
          </p:cNvPr>
          <p:cNvSpPr/>
          <p:nvPr/>
        </p:nvSpPr>
        <p:spPr>
          <a:xfrm>
            <a:off x="508656" y="2137648"/>
            <a:ext cx="2865480" cy="1154192"/>
          </a:xfrm>
          <a:prstGeom prst="wedgeRoundRectCallout">
            <a:avLst>
              <a:gd name="adj1" fmla="val 57239"/>
              <a:gd name="adj2" fmla="val 8682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제시카는 친구가 참 많은 것 같아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103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33D9826-4B6D-4B51-8EBE-40590A0DE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3370" y="188610"/>
            <a:ext cx="658050" cy="64633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79D44C6-0C78-453B-81FF-332633B1A6AB}"/>
              </a:ext>
            </a:extLst>
          </p:cNvPr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1090" y="2701437"/>
            <a:ext cx="3830320" cy="317373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85810BB2-49C4-4A59-971B-02F913961DE7}"/>
              </a:ext>
            </a:extLst>
          </p:cNvPr>
          <p:cNvSpPr txBox="1">
            <a:spLocks/>
          </p:cNvSpPr>
          <p:nvPr/>
        </p:nvSpPr>
        <p:spPr>
          <a:xfrm>
            <a:off x="2971421" y="7532"/>
            <a:ext cx="6249159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Unit 1  </a:t>
            </a:r>
            <a:r>
              <a:rPr lang="ko-KR" altLang="en-US" sz="2800" dirty="0"/>
              <a:t>내가 태어난 곳</a:t>
            </a:r>
            <a:r>
              <a:rPr lang="en-US" altLang="ko-KR" sz="2800" dirty="0"/>
              <a:t>, </a:t>
            </a:r>
            <a:r>
              <a:rPr lang="ko-KR" altLang="en-US" sz="2800" dirty="0"/>
              <a:t>서울 </a:t>
            </a:r>
            <a:endParaRPr lang="en-US" altLang="ko-KR" sz="2800" dirty="0"/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2  </a:t>
            </a:r>
            <a:r>
              <a:rPr lang="en-US" altLang="ko-KR" sz="2800" dirty="0">
                <a:solidFill>
                  <a:srgbClr val="FF0000"/>
                </a:solidFill>
              </a:rPr>
              <a:t>~(</a:t>
            </a:r>
            <a:r>
              <a:rPr lang="ko-KR" altLang="en-US" sz="2800" dirty="0">
                <a:solidFill>
                  <a:srgbClr val="FF0000"/>
                </a:solidFill>
              </a:rPr>
              <a:t>으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r>
              <a:rPr lang="ko-KR" altLang="en-US" sz="2800" dirty="0">
                <a:solidFill>
                  <a:srgbClr val="FF0000"/>
                </a:solidFill>
              </a:rPr>
              <a:t>ㄴ</a:t>
            </a:r>
            <a:r>
              <a:rPr lang="en-US" altLang="ko-KR" sz="2800" dirty="0">
                <a:solidFill>
                  <a:srgbClr val="FF0000"/>
                </a:solidFill>
              </a:rPr>
              <a:t>/</a:t>
            </a:r>
            <a:r>
              <a:rPr lang="ko-KR" altLang="en-US" sz="2800" dirty="0">
                <a:solidFill>
                  <a:srgbClr val="FF0000"/>
                </a:solidFill>
              </a:rPr>
              <a:t>는 데다가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E23C2F1-0B2F-443D-83EE-6342FCE0841F}"/>
              </a:ext>
            </a:extLst>
          </p:cNvPr>
          <p:cNvSpPr txBox="1"/>
          <p:nvPr/>
        </p:nvSpPr>
        <p:spPr>
          <a:xfrm>
            <a:off x="1777971" y="1239601"/>
            <a:ext cx="863605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ㄴ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는 데다가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P.15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627829" y="2252953"/>
            <a:ext cx="3830319" cy="1224678"/>
          </a:xfrm>
          <a:prstGeom prst="wedgeRoundRectCallout">
            <a:avLst>
              <a:gd name="adj1" fmla="val -45440"/>
              <a:gd name="adj2" fmla="val 8434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죄송합니다</a:t>
            </a:r>
            <a:r>
              <a:rPr lang="en-US" altLang="ko-KR" sz="2400" dirty="0">
                <a:solidFill>
                  <a:schemeClr val="tx1"/>
                </a:solidFill>
              </a:rPr>
              <a:t>. </a:t>
            </a:r>
            <a:r>
              <a:rPr lang="ko-KR" altLang="en-US" sz="2400" dirty="0">
                <a:solidFill>
                  <a:schemeClr val="tx1"/>
                </a:solidFill>
              </a:rPr>
              <a:t>늦게 </a:t>
            </a:r>
            <a:r>
              <a:rPr lang="ko-KR" altLang="en-US" sz="2400" b="1" dirty="0">
                <a:solidFill>
                  <a:srgbClr val="FF0000"/>
                </a:solidFill>
              </a:rPr>
              <a:t>일어난 데다가 </a:t>
            </a:r>
            <a:r>
              <a:rPr lang="ko-KR" altLang="en-US" sz="2400" dirty="0">
                <a:solidFill>
                  <a:schemeClr val="tx1"/>
                </a:solidFill>
              </a:rPr>
              <a:t>버스를 놓쳤어요</a:t>
            </a:r>
            <a:r>
              <a:rPr lang="en-US" altLang="ko-KR" sz="2400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14" name="Rounded Rectangular Callout 20">
            <a:extLst>
              <a:ext uri="{FF2B5EF4-FFF2-40B4-BE49-F238E27FC236}">
                <a16:creationId xmlns:a16="http://schemas.microsoft.com/office/drawing/2014/main" id="{F88BF0C7-1FDB-41B9-9B01-001759B49E89}"/>
              </a:ext>
            </a:extLst>
          </p:cNvPr>
          <p:cNvSpPr/>
          <p:nvPr/>
        </p:nvSpPr>
        <p:spPr>
          <a:xfrm>
            <a:off x="987902" y="2169775"/>
            <a:ext cx="2859305" cy="1224678"/>
          </a:xfrm>
          <a:prstGeom prst="wedgeRoundRectCallout">
            <a:avLst>
              <a:gd name="adj1" fmla="val 51813"/>
              <a:gd name="adj2" fmla="val 7642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왜 학교에 </a:t>
            </a:r>
            <a:r>
              <a:rPr lang="ko-KR" altLang="en-US" sz="2400" dirty="0" err="1">
                <a:solidFill>
                  <a:schemeClr val="tx1"/>
                </a:solidFill>
              </a:rPr>
              <a:t>늦었니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69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B48CF83-D764-40B8-95E0-E4B7EE56CF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626" y="158627"/>
            <a:ext cx="681794" cy="6463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3CD057B-F47D-40B5-B7AC-10510806C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2352" y="3993221"/>
            <a:ext cx="4651651" cy="4206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36066A-101F-4121-AAB6-6DF3BA40022F}"/>
              </a:ext>
            </a:extLst>
          </p:cNvPr>
          <p:cNvSpPr txBox="1"/>
          <p:nvPr/>
        </p:nvSpPr>
        <p:spPr>
          <a:xfrm>
            <a:off x="1871992" y="4686255"/>
            <a:ext cx="432199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1. </a:t>
            </a:r>
            <a:r>
              <a:rPr lang="ko-KR" altLang="en-US" sz="2500" dirty="0"/>
              <a:t>머리도 아파요</a:t>
            </a:r>
            <a:endParaRPr lang="en-US" sz="25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E14A5B-AB72-4333-A030-59AAC1906813}"/>
              </a:ext>
            </a:extLst>
          </p:cNvPr>
          <p:cNvSpPr txBox="1"/>
          <p:nvPr/>
        </p:nvSpPr>
        <p:spPr>
          <a:xfrm>
            <a:off x="3100076" y="3310352"/>
            <a:ext cx="5991848" cy="1183722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500" dirty="0"/>
              <a:t>A </a:t>
            </a:r>
            <a:r>
              <a:rPr lang="ko-KR" altLang="en-US" sz="2500" dirty="0"/>
              <a:t>어디가 아파요</a:t>
            </a:r>
            <a:r>
              <a:rPr lang="en-US" altLang="ko-KR" sz="2500" dirty="0"/>
              <a:t>? </a:t>
            </a:r>
            <a:r>
              <a:rPr lang="ko-KR" altLang="en-US" sz="2500" dirty="0"/>
              <a:t>얼굴색이 안 좋아요</a:t>
            </a:r>
            <a:r>
              <a:rPr lang="en-US" altLang="ko-KR" sz="25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2500" dirty="0"/>
              <a:t>B </a:t>
            </a:r>
            <a:r>
              <a:rPr lang="ko-KR" altLang="en-US" sz="2500" dirty="0"/>
              <a:t>감기에 걸린 데다가 </a:t>
            </a:r>
            <a:r>
              <a:rPr lang="en-US" altLang="ko-KR" sz="2500" dirty="0"/>
              <a:t>__________.</a:t>
            </a:r>
            <a:endParaRPr lang="en-US" sz="2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59F15C-E904-473C-BD16-81A453C21550}"/>
              </a:ext>
            </a:extLst>
          </p:cNvPr>
          <p:cNvSpPr txBox="1"/>
          <p:nvPr/>
        </p:nvSpPr>
        <p:spPr>
          <a:xfrm>
            <a:off x="7105708" y="4686255"/>
            <a:ext cx="32143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2. </a:t>
            </a:r>
            <a:r>
              <a:rPr lang="ko-KR" altLang="en-US" sz="2500" dirty="0"/>
              <a:t>머리를 감고 있어요</a:t>
            </a:r>
            <a:endParaRPr lang="en-US" sz="2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962A00-6916-4009-93CD-B612D8E11F27}"/>
              </a:ext>
            </a:extLst>
          </p:cNvPr>
          <p:cNvSpPr txBox="1"/>
          <p:nvPr/>
        </p:nvSpPr>
        <p:spPr>
          <a:xfrm>
            <a:off x="1871992" y="5431626"/>
            <a:ext cx="36222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3. </a:t>
            </a:r>
            <a:r>
              <a:rPr lang="ko-KR" altLang="en-US" sz="2500" dirty="0"/>
              <a:t>저녁을 먹고 싶어요</a:t>
            </a:r>
            <a:endParaRPr lang="en-US" sz="25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038B2E2-9F66-41C2-A267-DBE6BC8AD1E5}"/>
              </a:ext>
            </a:extLst>
          </p:cNvPr>
          <p:cNvSpPr/>
          <p:nvPr/>
        </p:nvSpPr>
        <p:spPr>
          <a:xfrm>
            <a:off x="1837377" y="4724276"/>
            <a:ext cx="404017" cy="39963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5F9D45-A9C5-495C-A9D5-45396B431382}"/>
              </a:ext>
            </a:extLst>
          </p:cNvPr>
          <p:cNvSpPr txBox="1"/>
          <p:nvPr/>
        </p:nvSpPr>
        <p:spPr>
          <a:xfrm>
            <a:off x="7013448" y="2635574"/>
            <a:ext cx="30575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hlinkClick r:id="rId5"/>
              </a:rPr>
              <a:t>https://clipartkorea.co.kr/search/preview.php?cont_code=ti087b3808</a:t>
            </a:r>
            <a:endParaRPr lang="en-US" sz="1000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AD663D9-F1B3-4655-BEF1-A7434E4419C0}"/>
              </a:ext>
            </a:extLst>
          </p:cNvPr>
          <p:cNvSpPr txBox="1">
            <a:spLocks/>
          </p:cNvSpPr>
          <p:nvPr/>
        </p:nvSpPr>
        <p:spPr>
          <a:xfrm>
            <a:off x="2971421" y="16881"/>
            <a:ext cx="6249159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Unit 1  </a:t>
            </a:r>
            <a:r>
              <a:rPr lang="ko-KR" altLang="en-US" sz="2800" dirty="0"/>
              <a:t>내가 태어난 곳</a:t>
            </a:r>
            <a:r>
              <a:rPr lang="en-US" altLang="ko-KR" sz="2800" dirty="0"/>
              <a:t>, </a:t>
            </a:r>
            <a:r>
              <a:rPr lang="ko-KR" altLang="en-US" sz="2800" dirty="0"/>
              <a:t>서울 </a:t>
            </a:r>
            <a:endParaRPr lang="en-US" altLang="ko-KR" sz="2800" dirty="0"/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2  </a:t>
            </a:r>
            <a:r>
              <a:rPr lang="en-US" altLang="ko-KR" sz="2800" dirty="0">
                <a:solidFill>
                  <a:srgbClr val="FF0000"/>
                </a:solidFill>
              </a:rPr>
              <a:t>~(</a:t>
            </a:r>
            <a:r>
              <a:rPr lang="ko-KR" altLang="en-US" sz="2800" dirty="0">
                <a:solidFill>
                  <a:srgbClr val="FF0000"/>
                </a:solidFill>
              </a:rPr>
              <a:t>으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r>
              <a:rPr lang="ko-KR" altLang="en-US" sz="2800" dirty="0">
                <a:solidFill>
                  <a:srgbClr val="FF0000"/>
                </a:solidFill>
              </a:rPr>
              <a:t>ㄴ</a:t>
            </a:r>
            <a:r>
              <a:rPr lang="en-US" altLang="ko-KR" sz="2800" dirty="0">
                <a:solidFill>
                  <a:srgbClr val="FF0000"/>
                </a:solidFill>
              </a:rPr>
              <a:t>/</a:t>
            </a:r>
            <a:r>
              <a:rPr lang="ko-KR" altLang="en-US" sz="2800" dirty="0">
                <a:solidFill>
                  <a:srgbClr val="FF0000"/>
                </a:solidFill>
              </a:rPr>
              <a:t>는 데다가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D23D19-B71D-4ED0-B107-0B1C4F59B55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0922" y="1177184"/>
            <a:ext cx="1470157" cy="185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214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B48CF83-D764-40B8-95E0-E4B7EE56CF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6139" y="159405"/>
            <a:ext cx="559709" cy="64633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C8A9BF7-F857-413A-ADB8-2D3E4CF21C62}"/>
              </a:ext>
            </a:extLst>
          </p:cNvPr>
          <p:cNvSpPr txBox="1"/>
          <p:nvPr/>
        </p:nvSpPr>
        <p:spPr>
          <a:xfrm>
            <a:off x="2904419" y="4284632"/>
            <a:ext cx="4651140" cy="421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CD057B-F47D-40B5-B7AC-10510806C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2352" y="3993221"/>
            <a:ext cx="4651651" cy="4206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36066A-101F-4121-AAB6-6DF3BA40022F}"/>
              </a:ext>
            </a:extLst>
          </p:cNvPr>
          <p:cNvSpPr txBox="1"/>
          <p:nvPr/>
        </p:nvSpPr>
        <p:spPr>
          <a:xfrm>
            <a:off x="1806272" y="4630846"/>
            <a:ext cx="416988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ko-KR" altLang="en-US" sz="2500" dirty="0"/>
              <a:t>물건값이 싼 </a:t>
            </a:r>
            <a:r>
              <a:rPr lang="ko-KR" altLang="en-US" sz="2500" dirty="0" err="1"/>
              <a:t>데가다</a:t>
            </a:r>
            <a:endParaRPr lang="en-US" sz="2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59F15C-E904-473C-BD16-81A453C21550}"/>
              </a:ext>
            </a:extLst>
          </p:cNvPr>
          <p:cNvSpPr txBox="1"/>
          <p:nvPr/>
        </p:nvSpPr>
        <p:spPr>
          <a:xfrm>
            <a:off x="6654037" y="4628733"/>
            <a:ext cx="486168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2. </a:t>
            </a:r>
            <a:r>
              <a:rPr lang="ko-KR" altLang="en-US" sz="2500" dirty="0"/>
              <a:t>물건을 사더라도</a:t>
            </a:r>
            <a:endParaRPr lang="en-US" sz="2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962A00-6916-4009-93CD-B612D8E11F27}"/>
              </a:ext>
            </a:extLst>
          </p:cNvPr>
          <p:cNvSpPr txBox="1"/>
          <p:nvPr/>
        </p:nvSpPr>
        <p:spPr>
          <a:xfrm>
            <a:off x="1809242" y="5324865"/>
            <a:ext cx="532180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3. </a:t>
            </a:r>
            <a:r>
              <a:rPr lang="ko-KR" altLang="en-US" sz="2500" dirty="0"/>
              <a:t>물건값이 싸기는 커녕</a:t>
            </a:r>
            <a:endParaRPr lang="en-US" sz="250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7240317-15FB-4BB1-894A-0F1F1267AC1D}"/>
              </a:ext>
            </a:extLst>
          </p:cNvPr>
          <p:cNvSpPr/>
          <p:nvPr/>
        </p:nvSpPr>
        <p:spPr>
          <a:xfrm>
            <a:off x="1748633" y="4672467"/>
            <a:ext cx="477908" cy="48131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0265C9-4543-4051-A36E-0653DBD76D4C}"/>
              </a:ext>
            </a:extLst>
          </p:cNvPr>
          <p:cNvSpPr txBox="1"/>
          <p:nvPr/>
        </p:nvSpPr>
        <p:spPr>
          <a:xfrm>
            <a:off x="7540349" y="2592128"/>
            <a:ext cx="465165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hlinkClick r:id="rId5"/>
              </a:rPr>
              <a:t>https://kr.123rf.com/photo_44365823_%EC%84%9C%EC%9A%B8-%ED%95%9C%EA%B5%AD-%EB%82%A8%EB%8C%80%EB%AC%B8-%EC%8B%9C%EC%9E%A5.html?fromid=U3ZmL21TVXBocFA0VllldVBMbkZydz09</a:t>
            </a:r>
            <a:endParaRPr lang="en-US" sz="1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8D3497C-D316-4230-BF58-EB07AD4177FD}"/>
              </a:ext>
            </a:extLst>
          </p:cNvPr>
          <p:cNvSpPr txBox="1"/>
          <p:nvPr/>
        </p:nvSpPr>
        <p:spPr>
          <a:xfrm>
            <a:off x="2965848" y="3268763"/>
            <a:ext cx="6260301" cy="1186863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500" dirty="0"/>
              <a:t>A </a:t>
            </a:r>
            <a:r>
              <a:rPr lang="ko-KR" altLang="en-US" sz="2500" dirty="0"/>
              <a:t>사람들이 남대문 시장에 많이 가나 봐요</a:t>
            </a:r>
            <a:r>
              <a:rPr lang="en-US" altLang="ko-KR" sz="25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2500" dirty="0"/>
              <a:t>B  </a:t>
            </a:r>
            <a:r>
              <a:rPr lang="en-US" altLang="ko-KR" sz="2500" dirty="0"/>
              <a:t>__________ </a:t>
            </a:r>
            <a:r>
              <a:rPr lang="ko-KR" altLang="en-US" sz="2500" dirty="0"/>
              <a:t>구경할 것도 많거든요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5B07CEF3-4669-4B65-81AD-9024DE76FCC2}"/>
              </a:ext>
            </a:extLst>
          </p:cNvPr>
          <p:cNvSpPr txBox="1">
            <a:spLocks/>
          </p:cNvSpPr>
          <p:nvPr/>
        </p:nvSpPr>
        <p:spPr>
          <a:xfrm>
            <a:off x="2971421" y="-734"/>
            <a:ext cx="6249159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Unit 1  </a:t>
            </a:r>
            <a:r>
              <a:rPr lang="ko-KR" altLang="en-US" sz="2800" dirty="0"/>
              <a:t>내가 태어난 곳</a:t>
            </a:r>
            <a:r>
              <a:rPr lang="en-US" altLang="ko-KR" sz="2800" dirty="0"/>
              <a:t>, </a:t>
            </a:r>
            <a:r>
              <a:rPr lang="ko-KR" altLang="en-US" sz="2800" dirty="0"/>
              <a:t>서울 </a:t>
            </a:r>
            <a:endParaRPr lang="en-US" altLang="ko-KR" sz="2800" dirty="0"/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2  </a:t>
            </a:r>
            <a:r>
              <a:rPr lang="en-US" altLang="ko-KR" sz="2800" dirty="0">
                <a:solidFill>
                  <a:srgbClr val="FF0000"/>
                </a:solidFill>
              </a:rPr>
              <a:t>~(</a:t>
            </a:r>
            <a:r>
              <a:rPr lang="ko-KR" altLang="en-US" sz="2800" dirty="0">
                <a:solidFill>
                  <a:srgbClr val="FF0000"/>
                </a:solidFill>
              </a:rPr>
              <a:t>으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r>
              <a:rPr lang="ko-KR" altLang="en-US" sz="2800" dirty="0">
                <a:solidFill>
                  <a:srgbClr val="FF0000"/>
                </a:solidFill>
              </a:rPr>
              <a:t>ㄴ</a:t>
            </a:r>
            <a:r>
              <a:rPr lang="en-US" altLang="ko-KR" sz="2800" dirty="0">
                <a:solidFill>
                  <a:srgbClr val="FF0000"/>
                </a:solidFill>
              </a:rPr>
              <a:t>/</a:t>
            </a:r>
            <a:r>
              <a:rPr lang="ko-KR" altLang="en-US" sz="2800" dirty="0">
                <a:solidFill>
                  <a:srgbClr val="FF0000"/>
                </a:solidFill>
              </a:rPr>
              <a:t>는 데다가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A848C8-2E91-4271-9171-F9E5D5738D8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2227" y="1119602"/>
            <a:ext cx="2967547" cy="1995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43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B48CF83-D764-40B8-95E0-E4B7EE56CF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1225" y="92399"/>
            <a:ext cx="792034" cy="64633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C8A9BF7-F857-413A-ADB8-2D3E4CF21C62}"/>
              </a:ext>
            </a:extLst>
          </p:cNvPr>
          <p:cNvSpPr txBox="1"/>
          <p:nvPr/>
        </p:nvSpPr>
        <p:spPr>
          <a:xfrm>
            <a:off x="2955219" y="4435813"/>
            <a:ext cx="4651140" cy="421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CD057B-F47D-40B5-B7AC-10510806C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8102" y="3677983"/>
            <a:ext cx="4651651" cy="4206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36066A-101F-4121-AAB6-6DF3BA40022F}"/>
              </a:ext>
            </a:extLst>
          </p:cNvPr>
          <p:cNvSpPr txBox="1"/>
          <p:nvPr/>
        </p:nvSpPr>
        <p:spPr>
          <a:xfrm>
            <a:off x="1696627" y="4582548"/>
            <a:ext cx="53125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1. </a:t>
            </a:r>
            <a:r>
              <a:rPr lang="ko-KR" altLang="en-US" sz="2500" dirty="0"/>
              <a:t>이사 </a:t>
            </a:r>
            <a:r>
              <a:rPr lang="ko-KR" altLang="en-US" sz="2500" dirty="0" err="1"/>
              <a:t>하려다가</a:t>
            </a:r>
            <a:endParaRPr lang="en-US" sz="2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59F15C-E904-473C-BD16-81A453C21550}"/>
              </a:ext>
            </a:extLst>
          </p:cNvPr>
          <p:cNvSpPr txBox="1"/>
          <p:nvPr/>
        </p:nvSpPr>
        <p:spPr>
          <a:xfrm>
            <a:off x="7142672" y="4582548"/>
            <a:ext cx="347576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2.  </a:t>
            </a:r>
            <a:r>
              <a:rPr lang="ko-KR" altLang="en-US" sz="2500" dirty="0"/>
              <a:t>동네가 깨끗할수록</a:t>
            </a:r>
            <a:endParaRPr lang="en-US" sz="2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962A00-6916-4009-93CD-B612D8E11F27}"/>
              </a:ext>
            </a:extLst>
          </p:cNvPr>
          <p:cNvSpPr txBox="1"/>
          <p:nvPr/>
        </p:nvSpPr>
        <p:spPr>
          <a:xfrm>
            <a:off x="1696627" y="5279767"/>
            <a:ext cx="53125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3. </a:t>
            </a:r>
            <a:r>
              <a:rPr lang="ko-KR" altLang="en-US" sz="2500" dirty="0"/>
              <a:t>동네가 깨끗한 데다가</a:t>
            </a:r>
            <a:endParaRPr lang="en-US" sz="25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2014DA9-5730-4845-B9B0-66FD69218075}"/>
              </a:ext>
            </a:extLst>
          </p:cNvPr>
          <p:cNvSpPr/>
          <p:nvPr/>
        </p:nvSpPr>
        <p:spPr>
          <a:xfrm>
            <a:off x="6872778" y="2431531"/>
            <a:ext cx="391922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hlinkClick r:id="rId5"/>
              </a:rPr>
              <a:t>https://www.aladin.co.kr/shop/wproduct.aspx?ItemId=490816</a:t>
            </a:r>
            <a:endParaRPr lang="en-US" sz="1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E959C2-F86D-44CE-8517-2CB46B87F68D}"/>
              </a:ext>
            </a:extLst>
          </p:cNvPr>
          <p:cNvSpPr txBox="1"/>
          <p:nvPr/>
        </p:nvSpPr>
        <p:spPr>
          <a:xfrm>
            <a:off x="1573562" y="3142009"/>
            <a:ext cx="9044877" cy="1183722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500" dirty="0"/>
              <a:t>A </a:t>
            </a:r>
            <a:r>
              <a:rPr lang="ko-KR" altLang="en-US" sz="2500" dirty="0"/>
              <a:t>새로 이사 간 동네는 어때요</a:t>
            </a:r>
            <a:r>
              <a:rPr lang="en-US" altLang="ko-KR" sz="2500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500" dirty="0"/>
              <a:t>B ________________________ </a:t>
            </a:r>
            <a:r>
              <a:rPr lang="ko-KR" altLang="en-US" sz="2500" dirty="0"/>
              <a:t>아이들이 놀 수 있는 곳도 많아요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1FCDF00-CC27-4A29-8C39-553580D38221}"/>
              </a:ext>
            </a:extLst>
          </p:cNvPr>
          <p:cNvSpPr/>
          <p:nvPr/>
        </p:nvSpPr>
        <p:spPr>
          <a:xfrm>
            <a:off x="1573562" y="5316419"/>
            <a:ext cx="550128" cy="47705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64F872A-EA99-4D61-A4E1-15B012FE2C7A}"/>
              </a:ext>
            </a:extLst>
          </p:cNvPr>
          <p:cNvSpPr txBox="1">
            <a:spLocks/>
          </p:cNvSpPr>
          <p:nvPr/>
        </p:nvSpPr>
        <p:spPr>
          <a:xfrm>
            <a:off x="2971421" y="7500"/>
            <a:ext cx="6249159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Unit 1  </a:t>
            </a:r>
            <a:r>
              <a:rPr lang="ko-KR" altLang="en-US" sz="2800" dirty="0"/>
              <a:t>내가 태어난 곳</a:t>
            </a:r>
            <a:r>
              <a:rPr lang="en-US" altLang="ko-KR" sz="2800" dirty="0"/>
              <a:t>, </a:t>
            </a:r>
            <a:r>
              <a:rPr lang="ko-KR" altLang="en-US" sz="2800" dirty="0"/>
              <a:t>서울 </a:t>
            </a:r>
            <a:endParaRPr lang="en-US" altLang="ko-KR" sz="2800" dirty="0"/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2  </a:t>
            </a:r>
            <a:r>
              <a:rPr lang="en-US" altLang="ko-KR" sz="2800" dirty="0">
                <a:solidFill>
                  <a:srgbClr val="FF0000"/>
                </a:solidFill>
              </a:rPr>
              <a:t>~(</a:t>
            </a:r>
            <a:r>
              <a:rPr lang="ko-KR" altLang="en-US" sz="2800" dirty="0">
                <a:solidFill>
                  <a:srgbClr val="FF0000"/>
                </a:solidFill>
              </a:rPr>
              <a:t>으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r>
              <a:rPr lang="ko-KR" altLang="en-US" sz="2800" dirty="0">
                <a:solidFill>
                  <a:srgbClr val="FF0000"/>
                </a:solidFill>
              </a:rPr>
              <a:t>ㄴ</a:t>
            </a:r>
            <a:r>
              <a:rPr lang="en-US" altLang="ko-KR" sz="2800" dirty="0">
                <a:solidFill>
                  <a:srgbClr val="FF0000"/>
                </a:solidFill>
              </a:rPr>
              <a:t>/</a:t>
            </a:r>
            <a:r>
              <a:rPr lang="ko-KR" altLang="en-US" sz="2800" dirty="0">
                <a:solidFill>
                  <a:srgbClr val="FF0000"/>
                </a:solidFill>
              </a:rPr>
              <a:t>는 데다가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2A7FDA2-EC57-40F7-9AAB-9D3B144EEAC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6698" y="1186466"/>
            <a:ext cx="1258604" cy="1587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461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F56F5174-31D9-4DBB-AAB7-A1FD7BDB1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E113210-7872-481A-ADE6-3A05CCAF5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4397" y="83227"/>
            <a:ext cx="3543136" cy="6338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듣고 말해 봐요 </a:t>
            </a:r>
            <a:r>
              <a:rPr lang="en-US" altLang="ko-KR" sz="2800" dirty="0">
                <a:solidFill>
                  <a:srgbClr val="000000"/>
                </a:solidFill>
              </a:rPr>
              <a:t>P.16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3" name="Freeform 62">
            <a:extLst>
              <a:ext uri="{FF2B5EF4-FFF2-40B4-BE49-F238E27FC236}">
                <a16:creationId xmlns:a16="http://schemas.microsoft.com/office/drawing/2014/main" id="{F9A95BEE-6BB1-4A28-A8E6-A34B2E42E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98341" y="129803"/>
            <a:ext cx="6715209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 Unit 1  </a:t>
            </a:r>
            <a:r>
              <a:rPr lang="ko-KR" altLang="en-US" sz="2800" dirty="0"/>
              <a:t>내가 태어난 곳</a:t>
            </a:r>
            <a:r>
              <a:rPr lang="en-US" altLang="ko-KR" sz="2800" dirty="0"/>
              <a:t>, </a:t>
            </a:r>
            <a:r>
              <a:rPr lang="ko-KR" altLang="en-US" sz="2800" dirty="0"/>
              <a:t>서울 </a:t>
            </a:r>
            <a:endParaRPr lang="en-US" altLang="ko-KR" sz="2800" dirty="0"/>
          </a:p>
          <a:p>
            <a:pPr algn="ctr"/>
            <a:endParaRPr lang="en-US" altLang="ko-KR" sz="2800" dirty="0"/>
          </a:p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ADDCC4C1-5AA9-4189-BE34-20FDF123B6B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5BF7558-6850-49A9-BD42-512B2A763E1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88" y="54181"/>
            <a:ext cx="571500" cy="79104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A599D5E-0885-4E57-BF9C-91D6C433C1C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3345" y="702542"/>
            <a:ext cx="6649467" cy="520859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4BFF877-ED14-475F-8CC7-2FCF47EAC441}"/>
              </a:ext>
            </a:extLst>
          </p:cNvPr>
          <p:cNvSpPr txBox="1"/>
          <p:nvPr/>
        </p:nvSpPr>
        <p:spPr>
          <a:xfrm>
            <a:off x="182880" y="2029968"/>
            <a:ext cx="4105656" cy="2697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02F3A4-4C27-42FB-9744-1058A2CFB77D}"/>
              </a:ext>
            </a:extLst>
          </p:cNvPr>
          <p:cNvSpPr txBox="1"/>
          <p:nvPr/>
        </p:nvSpPr>
        <p:spPr>
          <a:xfrm>
            <a:off x="182878" y="2212848"/>
            <a:ext cx="4817559" cy="169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dirty="0"/>
              <a:t>서울의 자매 도시들을 알아맞히는 수수께끼예요</a:t>
            </a:r>
            <a:r>
              <a:rPr lang="en-US" altLang="ko-KR" sz="2400" dirty="0"/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sz="2400" dirty="0"/>
              <a:t>잘 듣고 번호를 써 보세요</a:t>
            </a:r>
            <a:r>
              <a:rPr lang="en-US" altLang="ko-KR" sz="2400" dirty="0"/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697E6A-FFA9-45E5-AC29-35F8B2EBB719}"/>
              </a:ext>
            </a:extLst>
          </p:cNvPr>
          <p:cNvSpPr txBox="1"/>
          <p:nvPr/>
        </p:nvSpPr>
        <p:spPr>
          <a:xfrm>
            <a:off x="7278623" y="5524494"/>
            <a:ext cx="347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8D1AEA-75AF-489D-96AF-61C90BE2141E}"/>
              </a:ext>
            </a:extLst>
          </p:cNvPr>
          <p:cNvSpPr txBox="1"/>
          <p:nvPr/>
        </p:nvSpPr>
        <p:spPr>
          <a:xfrm>
            <a:off x="10814303" y="5582881"/>
            <a:ext cx="347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90EF2D6-4A86-4D47-871A-DF7DECA4370C}"/>
              </a:ext>
            </a:extLst>
          </p:cNvPr>
          <p:cNvSpPr txBox="1"/>
          <p:nvPr/>
        </p:nvSpPr>
        <p:spPr>
          <a:xfrm>
            <a:off x="7278622" y="2877366"/>
            <a:ext cx="347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961F388-F400-4E42-BD49-A5A7B10097D5}"/>
              </a:ext>
            </a:extLst>
          </p:cNvPr>
          <p:cNvSpPr txBox="1"/>
          <p:nvPr/>
        </p:nvSpPr>
        <p:spPr>
          <a:xfrm>
            <a:off x="10727220" y="2845174"/>
            <a:ext cx="347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4</a:t>
            </a:r>
          </a:p>
        </p:txBody>
      </p:sp>
      <p:pic>
        <p:nvPicPr>
          <p:cNvPr id="6" name="002">
            <a:hlinkClick r:id="" action="ppaction://media"/>
            <a:extLst>
              <a:ext uri="{FF2B5EF4-FFF2-40B4-BE49-F238E27FC236}">
                <a16:creationId xmlns:a16="http://schemas.microsoft.com/office/drawing/2014/main" id="{5FA2CC89-1E20-400B-91FD-F2127C2D61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988039" y="54181"/>
            <a:ext cx="861383" cy="861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082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11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/>
      <p:bldP spid="14" grpId="0"/>
      <p:bldP spid="17" grpId="0"/>
      <p:bldP spid="1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5885" y="54181"/>
            <a:ext cx="3515539" cy="6338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듣고 말해 봐요 </a:t>
            </a:r>
            <a:r>
              <a:rPr lang="en-US" altLang="ko-KR" sz="2800" dirty="0">
                <a:solidFill>
                  <a:srgbClr val="000000"/>
                </a:solidFill>
              </a:rPr>
              <a:t>P.16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98341" y="129803"/>
            <a:ext cx="6667544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 Unit 1  </a:t>
            </a:r>
            <a:r>
              <a:rPr lang="ko-KR" altLang="en-US" sz="2800" dirty="0"/>
              <a:t>내가 태어난 곳</a:t>
            </a:r>
            <a:r>
              <a:rPr lang="en-US" altLang="ko-KR" sz="2800" dirty="0"/>
              <a:t>, </a:t>
            </a:r>
            <a:r>
              <a:rPr lang="ko-KR" altLang="en-US" sz="2800" dirty="0"/>
              <a:t>서울</a:t>
            </a:r>
            <a:endParaRPr lang="en-US" altLang="ko-KR" sz="2800" dirty="0"/>
          </a:p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ADDCC4C1-5AA9-4189-BE34-20FDF123B6B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5BF7558-6850-49A9-BD42-512B2A763E1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88" y="54181"/>
            <a:ext cx="571500" cy="791040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07C708A8-3FA9-48B3-B44D-B1F14F990D0F}"/>
              </a:ext>
            </a:extLst>
          </p:cNvPr>
          <p:cNvSpPr/>
          <p:nvPr/>
        </p:nvSpPr>
        <p:spPr>
          <a:xfrm>
            <a:off x="7606145" y="2632364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4F0A0C6-0E39-48C5-8D20-60563F158AF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3765" y="996542"/>
            <a:ext cx="4450373" cy="22494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DA371EE-1B5B-4B92-BA7D-2B349E0660B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3765" y="3571668"/>
            <a:ext cx="4450373" cy="21920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4ED906D-A6B3-47E8-A1EC-B45B97317DA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0843" y="997536"/>
            <a:ext cx="4327392" cy="179423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3DA8DF5-4FD3-492E-851F-ECA7F9F825C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0843" y="3211001"/>
            <a:ext cx="4327392" cy="2552707"/>
          </a:xfrm>
          <a:prstGeom prst="rect">
            <a:avLst/>
          </a:prstGeom>
        </p:spPr>
      </p:pic>
      <p:pic>
        <p:nvPicPr>
          <p:cNvPr id="11" name="002">
            <a:hlinkClick r:id="" action="ppaction://media"/>
            <a:extLst>
              <a:ext uri="{FF2B5EF4-FFF2-40B4-BE49-F238E27FC236}">
                <a16:creationId xmlns:a16="http://schemas.microsoft.com/office/drawing/2014/main" id="{3522AC92-2F52-43A4-8EEA-F936939E1D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811039" y="78569"/>
            <a:ext cx="701357" cy="70135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DE0364D-8B6A-42B6-A38E-B78223797D70}"/>
              </a:ext>
            </a:extLst>
          </p:cNvPr>
          <p:cNvSpPr txBox="1"/>
          <p:nvPr/>
        </p:nvSpPr>
        <p:spPr>
          <a:xfrm>
            <a:off x="109188" y="1216152"/>
            <a:ext cx="1383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  상파울루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1782CB-7D29-491B-A9B4-4CCF3CE5F423}"/>
              </a:ext>
            </a:extLst>
          </p:cNvPr>
          <p:cNvSpPr txBox="1"/>
          <p:nvPr/>
        </p:nvSpPr>
        <p:spPr>
          <a:xfrm>
            <a:off x="109187" y="3858768"/>
            <a:ext cx="1536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/>
              <a:t>올란바토르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913A70D-4D8B-438E-BEC0-74CC9B15382C}"/>
              </a:ext>
            </a:extLst>
          </p:cNvPr>
          <p:cNvSpPr txBox="1"/>
          <p:nvPr/>
        </p:nvSpPr>
        <p:spPr>
          <a:xfrm>
            <a:off x="10811039" y="1287533"/>
            <a:ext cx="1271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호놀룰루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9BBB84A-1D70-4567-B682-404E2F21EA95}"/>
              </a:ext>
            </a:extLst>
          </p:cNvPr>
          <p:cNvSpPr txBox="1"/>
          <p:nvPr/>
        </p:nvSpPr>
        <p:spPr>
          <a:xfrm>
            <a:off x="10811039" y="3512099"/>
            <a:ext cx="1123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  아테네</a:t>
            </a:r>
            <a:endParaRPr lang="en-US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5A497CA-DEAD-4A15-A349-D4F3A77510D5}"/>
              </a:ext>
            </a:extLst>
          </p:cNvPr>
          <p:cNvSpPr/>
          <p:nvPr/>
        </p:nvSpPr>
        <p:spPr>
          <a:xfrm>
            <a:off x="109945" y="1151796"/>
            <a:ext cx="1401301" cy="529377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93657FBF-9D15-44A8-BB3B-EC6353286D91}"/>
              </a:ext>
            </a:extLst>
          </p:cNvPr>
          <p:cNvSpPr/>
          <p:nvPr/>
        </p:nvSpPr>
        <p:spPr>
          <a:xfrm>
            <a:off x="90947" y="3785668"/>
            <a:ext cx="1401301" cy="529377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3F86D1D-C488-4109-9437-82EC76582CC1}"/>
              </a:ext>
            </a:extLst>
          </p:cNvPr>
          <p:cNvSpPr/>
          <p:nvPr/>
        </p:nvSpPr>
        <p:spPr>
          <a:xfrm>
            <a:off x="10661171" y="1172154"/>
            <a:ext cx="1401301" cy="600090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ACA50E38-D3F6-4D9B-A528-D299DECCC318}"/>
              </a:ext>
            </a:extLst>
          </p:cNvPr>
          <p:cNvSpPr/>
          <p:nvPr/>
        </p:nvSpPr>
        <p:spPr>
          <a:xfrm>
            <a:off x="10707624" y="3429000"/>
            <a:ext cx="1401301" cy="529377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5C1EECA0-8DDF-47EF-997E-BC4B8791D359}"/>
              </a:ext>
            </a:extLst>
          </p:cNvPr>
          <p:cNvSpPr/>
          <p:nvPr/>
        </p:nvSpPr>
        <p:spPr>
          <a:xfrm>
            <a:off x="3157803" y="2504776"/>
            <a:ext cx="658368" cy="38071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71FF6513-132E-42FA-9415-E24D9255E26D}"/>
              </a:ext>
            </a:extLst>
          </p:cNvPr>
          <p:cNvSpPr/>
          <p:nvPr/>
        </p:nvSpPr>
        <p:spPr>
          <a:xfrm>
            <a:off x="1634475" y="5417487"/>
            <a:ext cx="603798" cy="26816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9EC5B609-A672-4683-B4B0-8AF95F8AB015}"/>
              </a:ext>
            </a:extLst>
          </p:cNvPr>
          <p:cNvSpPr/>
          <p:nvPr/>
        </p:nvSpPr>
        <p:spPr>
          <a:xfrm>
            <a:off x="6373368" y="2048256"/>
            <a:ext cx="3685033" cy="59465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361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11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7" grpId="0" animBg="1"/>
      <p:bldP spid="28" grpId="0" animBg="1"/>
      <p:bldP spid="2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1375" y="159245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P.18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3782532-670C-470F-87D5-BC032D3C853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519E37-0D9A-4A41-899B-CBC300615B0F}"/>
              </a:ext>
            </a:extLst>
          </p:cNvPr>
          <p:cNvSpPr txBox="1"/>
          <p:nvPr/>
        </p:nvSpPr>
        <p:spPr>
          <a:xfrm>
            <a:off x="635000" y="895618"/>
            <a:ext cx="10668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300" dirty="0"/>
              <a:t>다음은 블로그에 실린 </a:t>
            </a:r>
            <a:r>
              <a:rPr lang="ko-KR" altLang="en-US" sz="2300" dirty="0" err="1"/>
              <a:t>글이에요</a:t>
            </a:r>
            <a:r>
              <a:rPr lang="en-US" altLang="ko-KR" sz="2300" dirty="0"/>
              <a:t>. </a:t>
            </a:r>
            <a:r>
              <a:rPr lang="ko-KR" altLang="en-US" sz="2300" dirty="0"/>
              <a:t>잘 읽고 질문에 답해 보세요</a:t>
            </a:r>
            <a:r>
              <a:rPr lang="en-US" altLang="ko-KR" sz="2300" dirty="0"/>
              <a:t>.</a:t>
            </a:r>
            <a:endParaRPr lang="en-US" sz="23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8B77F89-5234-4A91-97B8-A2B96A1B0279}"/>
              </a:ext>
            </a:extLst>
          </p:cNvPr>
          <p:cNvGrpSpPr/>
          <p:nvPr/>
        </p:nvGrpSpPr>
        <p:grpSpPr>
          <a:xfrm>
            <a:off x="77452" y="-27933"/>
            <a:ext cx="7113923" cy="787887"/>
            <a:chOff x="77452" y="-27933"/>
            <a:chExt cx="6510985" cy="787887"/>
          </a:xfrm>
        </p:grpSpPr>
        <p:sp>
          <p:nvSpPr>
            <p:cNvPr id="8" name="Title 1">
              <a:extLst>
                <a:ext uri="{FF2B5EF4-FFF2-40B4-BE49-F238E27FC236}">
                  <a16:creationId xmlns:a16="http://schemas.microsoft.com/office/drawing/2014/main" id="{928F39C2-E4CF-433C-8FF9-97C06BC967E2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1  </a:t>
              </a:r>
              <a:r>
                <a:rPr lang="ko-KR" altLang="en-US" sz="2800" dirty="0"/>
                <a:t>내가 태어난 곳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서울</a:t>
              </a:r>
              <a:endParaRPr lang="en-US" altLang="ko-KR" sz="2800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5EB2A9A-F2B3-4329-9F09-50C74BB282E5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4A558FCE-D3BA-4FB5-B65C-C6005443BAD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4788" y="1422518"/>
            <a:ext cx="7128424" cy="453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353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0431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13915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E09874-02D0-E543-A77A-6446B1F0927A}"/>
              </a:ext>
            </a:extLst>
          </p:cNvPr>
          <p:cNvSpPr txBox="1"/>
          <p:nvPr/>
        </p:nvSpPr>
        <p:spPr>
          <a:xfrm>
            <a:off x="614463" y="2467691"/>
            <a:ext cx="5478086" cy="125611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14300" indent="0">
              <a:lnSpc>
                <a:spcPct val="150000"/>
              </a:lnSpc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◎ </a:t>
            </a:r>
            <a:r>
              <a:rPr lang="ko-KR" altLang="en-US" sz="2500" dirty="0">
                <a:solidFill>
                  <a:srgbClr val="000000"/>
                </a:solidFill>
              </a:rPr>
              <a:t>우리가 살고 있는 도시는 무엇으로 유명한가요</a:t>
            </a:r>
            <a:r>
              <a:rPr lang="en-US" altLang="ko-KR" sz="2500" dirty="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494543-2FC7-F542-8AC9-2B7F5F781EA1}"/>
              </a:ext>
            </a:extLst>
          </p:cNvPr>
          <p:cNvSpPr txBox="1"/>
          <p:nvPr/>
        </p:nvSpPr>
        <p:spPr>
          <a:xfrm>
            <a:off x="611831" y="4009641"/>
            <a:ext cx="7564613" cy="1252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0">
              <a:lnSpc>
                <a:spcPct val="150000"/>
              </a:lnSpc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◎ </a:t>
            </a:r>
            <a:r>
              <a:rPr lang="ko-KR" altLang="en-US" sz="2500" dirty="0">
                <a:solidFill>
                  <a:srgbClr val="000000"/>
                </a:solidFill>
              </a:rPr>
              <a:t>세계의 여러 도시 중 가장 가고 싶은 </a:t>
            </a:r>
            <a:endParaRPr lang="en-US" altLang="ko-KR" sz="2500" dirty="0">
              <a:solidFill>
                <a:srgbClr val="000000"/>
              </a:solidFill>
            </a:endParaRPr>
          </a:p>
          <a:p>
            <a:pPr marL="114300" indent="0">
              <a:lnSpc>
                <a:spcPct val="150000"/>
              </a:lnSpc>
              <a:buNone/>
            </a:pPr>
            <a:r>
              <a:rPr lang="ko-KR" altLang="en-US" sz="2500" dirty="0">
                <a:solidFill>
                  <a:srgbClr val="000000"/>
                </a:solidFill>
              </a:rPr>
              <a:t>도시는</a:t>
            </a:r>
            <a:r>
              <a:rPr lang="en-US" altLang="ko-KR" sz="2500" dirty="0">
                <a:solidFill>
                  <a:srgbClr val="000000"/>
                </a:solidFill>
              </a:rPr>
              <a:t> </a:t>
            </a:r>
            <a:r>
              <a:rPr lang="ko-KR" altLang="en-US" sz="2500" dirty="0">
                <a:solidFill>
                  <a:srgbClr val="000000"/>
                </a:solidFill>
              </a:rPr>
              <a:t>어디인가요</a:t>
            </a:r>
            <a:r>
              <a:rPr lang="en-US" altLang="ko-KR" sz="2500" dirty="0">
                <a:solidFill>
                  <a:srgbClr val="000000"/>
                </a:solidFill>
              </a:rPr>
              <a:t>?</a:t>
            </a:r>
            <a:endParaRPr lang="en-US" altLang="ko-KR" sz="2800" dirty="0">
              <a:solidFill>
                <a:srgbClr val="000000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08AABDF-8B43-46CD-B93A-6C1FE0A8E1BB}"/>
              </a:ext>
            </a:extLst>
          </p:cNvPr>
          <p:cNvGrpSpPr/>
          <p:nvPr/>
        </p:nvGrpSpPr>
        <p:grpSpPr>
          <a:xfrm>
            <a:off x="405535" y="36021"/>
            <a:ext cx="5109362" cy="1511340"/>
            <a:chOff x="513755" y="202467"/>
            <a:chExt cx="5748369" cy="1511340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4" name="Title 1">
              <a:extLst>
                <a:ext uri="{FF2B5EF4-FFF2-40B4-BE49-F238E27FC236}">
                  <a16:creationId xmlns:a16="http://schemas.microsoft.com/office/drawing/2014/main" id="{0FF1389A-F0B8-1248-A4B7-C35ACE716DB3}"/>
                </a:ext>
              </a:extLst>
            </p:cNvPr>
            <p:cNvSpPr txBox="1">
              <a:spLocks/>
            </p:cNvSpPr>
            <p:nvPr/>
          </p:nvSpPr>
          <p:spPr>
            <a:xfrm>
              <a:off x="513755" y="630248"/>
              <a:ext cx="5748369" cy="1083559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ko-KR" altLang="en-US" dirty="0">
                  <a:solidFill>
                    <a:srgbClr val="000000"/>
                  </a:solidFill>
                </a:rPr>
                <a:t>        생각해 봐요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1C8FB43-8680-4B66-9F3E-7BE512B40AC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1811" y="202467"/>
              <a:ext cx="895350" cy="9810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</p:pic>
      </p:grp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A9161593-2656-447C-B56A-5E162CFFA4D4}"/>
              </a:ext>
            </a:extLst>
          </p:cNvPr>
          <p:cNvSpPr txBox="1"/>
          <p:nvPr/>
        </p:nvSpPr>
        <p:spPr>
          <a:xfrm>
            <a:off x="0" y="6201605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57EA61-9B29-4BF8-B49B-92B238DC3EE7}"/>
              </a:ext>
            </a:extLst>
          </p:cNvPr>
          <p:cNvSpPr txBox="1"/>
          <p:nvPr/>
        </p:nvSpPr>
        <p:spPr>
          <a:xfrm>
            <a:off x="7036517" y="5313372"/>
            <a:ext cx="62216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https://www.youtube.com/watch?reload=9&amp;v=ZVcJVmyjhyw</a:t>
            </a:r>
          </a:p>
        </p:txBody>
      </p:sp>
      <p:pic>
        <p:nvPicPr>
          <p:cNvPr id="2" name="Online Media 1" title="Travel Seoul in a Flash - Hyperlapse &amp; Aerial Videos">
            <a:hlinkClick r:id="" action="ppaction://media"/>
            <a:extLst>
              <a:ext uri="{FF2B5EF4-FFF2-40B4-BE49-F238E27FC236}">
                <a16:creationId xmlns:a16="http://schemas.microsoft.com/office/drawing/2014/main" id="{493888F7-3E01-4622-AB46-33EE4AC03A4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7131124" y="2467691"/>
            <a:ext cx="4881856" cy="2746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529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1400" y="159246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P.18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FA03FCC-FF37-40D3-91CA-E7501AB0B537}"/>
              </a:ext>
            </a:extLst>
          </p:cNvPr>
          <p:cNvGrpSpPr/>
          <p:nvPr/>
        </p:nvGrpSpPr>
        <p:grpSpPr>
          <a:xfrm>
            <a:off x="77452" y="-27933"/>
            <a:ext cx="7313948" cy="787887"/>
            <a:chOff x="77452" y="-27933"/>
            <a:chExt cx="6510985" cy="787887"/>
          </a:xfrm>
        </p:grpSpPr>
        <p:sp>
          <p:nvSpPr>
            <p:cNvPr id="12" name="Title 1">
              <a:extLst>
                <a:ext uri="{FF2B5EF4-FFF2-40B4-BE49-F238E27FC236}">
                  <a16:creationId xmlns:a16="http://schemas.microsoft.com/office/drawing/2014/main" id="{87FD8FEE-5E6A-4E8A-B0E6-476971429B0F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1  </a:t>
              </a:r>
              <a:r>
                <a:rPr lang="ko-KR" altLang="en-US" sz="2800" dirty="0"/>
                <a:t>내가 태어난 곳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서울</a:t>
              </a:r>
              <a:endParaRPr lang="en-US" altLang="ko-KR" sz="2800" dirty="0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78DE9AB-7E0E-4350-83C6-DAB2D76F0093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448FE7AD-3D70-48C5-835D-1385D844B5E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966" y="1076970"/>
            <a:ext cx="6695822" cy="4835897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3BCDDFCF-6BA0-41C9-901C-9117390CA4BF}"/>
              </a:ext>
            </a:extLst>
          </p:cNvPr>
          <p:cNvSpPr/>
          <p:nvPr/>
        </p:nvSpPr>
        <p:spPr>
          <a:xfrm>
            <a:off x="3081528" y="1847088"/>
            <a:ext cx="484632" cy="41148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41FF444-B64E-45CE-92CC-F40A9FCD3712}"/>
              </a:ext>
            </a:extLst>
          </p:cNvPr>
          <p:cNvSpPr/>
          <p:nvPr/>
        </p:nvSpPr>
        <p:spPr>
          <a:xfrm>
            <a:off x="3081528" y="4824984"/>
            <a:ext cx="484632" cy="41148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12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0017" y="159245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r"/>
            <a:r>
              <a:rPr lang="ko-KR" altLang="en-US" sz="2800" dirty="0">
                <a:solidFill>
                  <a:srgbClr val="000000"/>
                </a:solidFill>
              </a:rPr>
              <a:t> 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P.18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FA03FCC-FF37-40D3-91CA-E7501AB0B537}"/>
              </a:ext>
            </a:extLst>
          </p:cNvPr>
          <p:cNvGrpSpPr/>
          <p:nvPr/>
        </p:nvGrpSpPr>
        <p:grpSpPr>
          <a:xfrm>
            <a:off x="77452" y="-27933"/>
            <a:ext cx="7232565" cy="787887"/>
            <a:chOff x="77452" y="-27933"/>
            <a:chExt cx="6510985" cy="787887"/>
          </a:xfrm>
        </p:grpSpPr>
        <p:sp>
          <p:nvSpPr>
            <p:cNvPr id="12" name="Title 1">
              <a:extLst>
                <a:ext uri="{FF2B5EF4-FFF2-40B4-BE49-F238E27FC236}">
                  <a16:creationId xmlns:a16="http://schemas.microsoft.com/office/drawing/2014/main" id="{87FD8FEE-5E6A-4E8A-B0E6-476971429B0F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1  </a:t>
              </a:r>
              <a:r>
                <a:rPr lang="ko-KR" altLang="en-US" sz="2800" dirty="0"/>
                <a:t>내가 태어난 곳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서울</a:t>
              </a:r>
              <a:endParaRPr lang="en-US" altLang="ko-KR" sz="2800" dirty="0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78DE9AB-7E0E-4350-83C6-DAB2D76F0093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B67F0893-11D4-401F-8F5A-27F39046CC3A}"/>
              </a:ext>
            </a:extLst>
          </p:cNvPr>
          <p:cNvSpPr txBox="1"/>
          <p:nvPr/>
        </p:nvSpPr>
        <p:spPr>
          <a:xfrm>
            <a:off x="983154" y="4999220"/>
            <a:ext cx="11025537" cy="1183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500" dirty="0"/>
              <a:t>요즈음 서울의 모습과 예전 서울의 모습을 비교해 보고</a:t>
            </a:r>
            <a:r>
              <a:rPr lang="en-US" altLang="ko-KR" sz="2500" dirty="0"/>
              <a:t>, </a:t>
            </a:r>
            <a:r>
              <a:rPr lang="ko-KR" altLang="en-US" sz="2500" dirty="0"/>
              <a:t>가장 마음에 드는 </a:t>
            </a:r>
            <a:endParaRPr lang="en-US" altLang="ko-KR" sz="2500" dirty="0"/>
          </a:p>
          <a:p>
            <a:pPr>
              <a:lnSpc>
                <a:spcPct val="150000"/>
              </a:lnSpc>
            </a:pPr>
            <a:r>
              <a:rPr lang="ko-KR" altLang="en-US" sz="2500" dirty="0"/>
              <a:t>한 </a:t>
            </a:r>
            <a:r>
              <a:rPr lang="ko-KR" altLang="en-US" sz="2500" dirty="0" err="1"/>
              <a:t>가지씩을</a:t>
            </a:r>
            <a:r>
              <a:rPr lang="ko-KR" altLang="en-US" sz="2500" dirty="0"/>
              <a:t> 골라서 친구들에게 설명해 봐요</a:t>
            </a:r>
            <a:r>
              <a:rPr lang="en-US" altLang="ko-KR" sz="2500" dirty="0"/>
              <a:t>!</a:t>
            </a:r>
            <a:r>
              <a:rPr lang="ko-KR" altLang="en-US" sz="2500" dirty="0"/>
              <a:t>   </a:t>
            </a:r>
            <a:endParaRPr lang="en-US" sz="2500" dirty="0"/>
          </a:p>
        </p:txBody>
      </p:sp>
      <p:sp>
        <p:nvSpPr>
          <p:cNvPr id="19" name="Smiley Face 18">
            <a:extLst>
              <a:ext uri="{FF2B5EF4-FFF2-40B4-BE49-F238E27FC236}">
                <a16:creationId xmlns:a16="http://schemas.microsoft.com/office/drawing/2014/main" id="{ED8FAA3A-1069-41AA-88BB-FC0ABBE14792}"/>
              </a:ext>
            </a:extLst>
          </p:cNvPr>
          <p:cNvSpPr/>
          <p:nvPr/>
        </p:nvSpPr>
        <p:spPr>
          <a:xfrm>
            <a:off x="271113" y="5314950"/>
            <a:ext cx="609600" cy="614469"/>
          </a:xfrm>
          <a:prstGeom prst="smileyFac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E344220-3B24-4F80-A703-22CC2247EB78}"/>
              </a:ext>
            </a:extLst>
          </p:cNvPr>
          <p:cNvSpPr/>
          <p:nvPr/>
        </p:nvSpPr>
        <p:spPr>
          <a:xfrm>
            <a:off x="3623206" y="1100397"/>
            <a:ext cx="49455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b="1" dirty="0">
                <a:solidFill>
                  <a:srgbClr val="333333"/>
                </a:solidFill>
                <a:latin typeface="Noto Sans Korean"/>
              </a:rPr>
              <a:t>국내외 관광객이 뽑은 서울의 </a:t>
            </a:r>
            <a:r>
              <a:rPr lang="en-US" altLang="ko-KR" b="1" dirty="0">
                <a:solidFill>
                  <a:srgbClr val="333333"/>
                </a:solidFill>
                <a:latin typeface="Noto Sans Korean"/>
              </a:rPr>
              <a:t>10</a:t>
            </a:r>
            <a:r>
              <a:rPr lang="ko-KR" altLang="en-US" b="1" dirty="0">
                <a:solidFill>
                  <a:srgbClr val="333333"/>
                </a:solidFill>
                <a:latin typeface="Noto Sans Korean"/>
              </a:rPr>
              <a:t>대 한류명소는</a:t>
            </a:r>
            <a:r>
              <a:rPr lang="en-US" altLang="ko-KR" b="1" dirty="0">
                <a:solidFill>
                  <a:srgbClr val="333333"/>
                </a:solidFill>
                <a:latin typeface="Noto Sans Korean"/>
              </a:rPr>
              <a:t>?</a:t>
            </a:r>
            <a:endParaRPr lang="en-US" altLang="ko-KR" b="1" i="0" dirty="0">
              <a:solidFill>
                <a:srgbClr val="333333"/>
              </a:solidFill>
              <a:effectLst/>
              <a:latin typeface="Noto Sans Korean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6E30A6C-FCA1-4DEC-8B71-62EF09C9C9CF}"/>
              </a:ext>
            </a:extLst>
          </p:cNvPr>
          <p:cNvSpPr/>
          <p:nvPr/>
        </p:nvSpPr>
        <p:spPr>
          <a:xfrm>
            <a:off x="3535679" y="1011134"/>
            <a:ext cx="5120640" cy="529377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194B5D5-FD6D-46F9-8735-1388C53B1C7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113" y="2173728"/>
            <a:ext cx="3600625" cy="251054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00BC49B-FE15-4947-A825-BFD82E444ED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3934" y="2176022"/>
            <a:ext cx="3700898" cy="250595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1B35432-762D-4230-B3F0-F89E53D6A37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7028" y="2171433"/>
            <a:ext cx="3772509" cy="251054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46AA33E-706C-4D49-B496-AC110658F0B6}"/>
              </a:ext>
            </a:extLst>
          </p:cNvPr>
          <p:cNvSpPr/>
          <p:nvPr/>
        </p:nvSpPr>
        <p:spPr>
          <a:xfrm>
            <a:off x="183309" y="4735446"/>
            <a:ext cx="125448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hlinkClick r:id="rId7"/>
              </a:rPr>
              <a:t>http://korean.visitseoul.net/tours/%EA%B5%AD%EB%82%B4%EC%99%B8-%EA%B4%80%EA%B4%91%EA%B0%9D%EC%9D%B4-%EB%BD%91%EC%9D%80-%EC%84%9C%EC%9A%B8%EC%9D%98-10%EB%8C%80-%ED%95%9C%EB%A5%98%EB%AA%85%EC%86%8C%EB%8A%94_/19557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9569711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0017" y="159245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P.18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FA03FCC-FF37-40D3-91CA-E7501AB0B537}"/>
              </a:ext>
            </a:extLst>
          </p:cNvPr>
          <p:cNvGrpSpPr/>
          <p:nvPr/>
        </p:nvGrpSpPr>
        <p:grpSpPr>
          <a:xfrm>
            <a:off x="77452" y="-27933"/>
            <a:ext cx="7232565" cy="787887"/>
            <a:chOff x="77452" y="-27933"/>
            <a:chExt cx="6510985" cy="787887"/>
          </a:xfrm>
        </p:grpSpPr>
        <p:sp>
          <p:nvSpPr>
            <p:cNvPr id="12" name="Title 1">
              <a:extLst>
                <a:ext uri="{FF2B5EF4-FFF2-40B4-BE49-F238E27FC236}">
                  <a16:creationId xmlns:a16="http://schemas.microsoft.com/office/drawing/2014/main" id="{87FD8FEE-5E6A-4E8A-B0E6-476971429B0F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1  </a:t>
              </a:r>
              <a:r>
                <a:rPr lang="ko-KR" altLang="en-US" sz="2800" dirty="0"/>
                <a:t>내가 태어난 곳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서울</a:t>
              </a:r>
              <a:endParaRPr lang="en-US" altLang="ko-KR" sz="2800" dirty="0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78DE9AB-7E0E-4350-83C6-DAB2D76F0093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B67F0893-11D4-401F-8F5A-27F39046CC3A}"/>
              </a:ext>
            </a:extLst>
          </p:cNvPr>
          <p:cNvSpPr txBox="1"/>
          <p:nvPr/>
        </p:nvSpPr>
        <p:spPr>
          <a:xfrm>
            <a:off x="983154" y="4999220"/>
            <a:ext cx="11025537" cy="1183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500" dirty="0"/>
              <a:t>요즈음 서울의 모습과 예전 서울의 모습을 비교해 보고</a:t>
            </a:r>
            <a:r>
              <a:rPr lang="en-US" altLang="ko-KR" sz="2500" dirty="0"/>
              <a:t>, </a:t>
            </a:r>
            <a:r>
              <a:rPr lang="ko-KR" altLang="en-US" sz="2500" dirty="0"/>
              <a:t>가장 마음에 드는 </a:t>
            </a:r>
            <a:endParaRPr lang="en-US" altLang="ko-KR" sz="2500" dirty="0"/>
          </a:p>
          <a:p>
            <a:pPr>
              <a:lnSpc>
                <a:spcPct val="150000"/>
              </a:lnSpc>
            </a:pPr>
            <a:r>
              <a:rPr lang="ko-KR" altLang="en-US" sz="2500" dirty="0"/>
              <a:t>한 </a:t>
            </a:r>
            <a:r>
              <a:rPr lang="ko-KR" altLang="en-US" sz="2500" dirty="0" err="1"/>
              <a:t>가지씩을</a:t>
            </a:r>
            <a:r>
              <a:rPr lang="ko-KR" altLang="en-US" sz="2500" dirty="0"/>
              <a:t> 골라서 친구들에게 설명해 봐요</a:t>
            </a:r>
            <a:r>
              <a:rPr lang="en-US" altLang="ko-KR" sz="2500" dirty="0"/>
              <a:t>!</a:t>
            </a:r>
            <a:r>
              <a:rPr lang="ko-KR" altLang="en-US" sz="2500" dirty="0"/>
              <a:t>   </a:t>
            </a:r>
            <a:endParaRPr lang="en-US" sz="2500" dirty="0"/>
          </a:p>
        </p:txBody>
      </p:sp>
      <p:sp>
        <p:nvSpPr>
          <p:cNvPr id="19" name="Smiley Face 18">
            <a:extLst>
              <a:ext uri="{FF2B5EF4-FFF2-40B4-BE49-F238E27FC236}">
                <a16:creationId xmlns:a16="http://schemas.microsoft.com/office/drawing/2014/main" id="{ED8FAA3A-1069-41AA-88BB-FC0ABBE14792}"/>
              </a:ext>
            </a:extLst>
          </p:cNvPr>
          <p:cNvSpPr/>
          <p:nvPr/>
        </p:nvSpPr>
        <p:spPr>
          <a:xfrm>
            <a:off x="271113" y="5314950"/>
            <a:ext cx="609600" cy="614469"/>
          </a:xfrm>
          <a:prstGeom prst="smileyFac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E344220-3B24-4F80-A703-22CC2247EB78}"/>
              </a:ext>
            </a:extLst>
          </p:cNvPr>
          <p:cNvSpPr/>
          <p:nvPr/>
        </p:nvSpPr>
        <p:spPr>
          <a:xfrm>
            <a:off x="3623207" y="1076863"/>
            <a:ext cx="49455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b="1" dirty="0">
                <a:solidFill>
                  <a:srgbClr val="333333"/>
                </a:solidFill>
                <a:latin typeface="Noto Sans Korean"/>
              </a:rPr>
              <a:t>국내외 관광객이 뽑은 서울의 </a:t>
            </a:r>
            <a:r>
              <a:rPr lang="en-US" altLang="ko-KR" b="1" dirty="0">
                <a:solidFill>
                  <a:srgbClr val="333333"/>
                </a:solidFill>
                <a:latin typeface="Noto Sans Korean"/>
              </a:rPr>
              <a:t>10</a:t>
            </a:r>
            <a:r>
              <a:rPr lang="ko-KR" altLang="en-US" b="1" dirty="0">
                <a:solidFill>
                  <a:srgbClr val="333333"/>
                </a:solidFill>
                <a:latin typeface="Noto Sans Korean"/>
              </a:rPr>
              <a:t>대 한류명소는</a:t>
            </a:r>
            <a:r>
              <a:rPr lang="en-US" altLang="ko-KR" b="1" dirty="0">
                <a:solidFill>
                  <a:srgbClr val="333333"/>
                </a:solidFill>
                <a:latin typeface="Noto Sans Korean"/>
              </a:rPr>
              <a:t>?</a:t>
            </a:r>
            <a:endParaRPr lang="en-US" altLang="ko-KR" b="1" i="0" dirty="0">
              <a:solidFill>
                <a:srgbClr val="333333"/>
              </a:solidFill>
              <a:effectLst/>
              <a:latin typeface="Noto Sans Korean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6E30A6C-FCA1-4DEC-8B71-62EF09C9C9CF}"/>
              </a:ext>
            </a:extLst>
          </p:cNvPr>
          <p:cNvSpPr/>
          <p:nvPr/>
        </p:nvSpPr>
        <p:spPr>
          <a:xfrm>
            <a:off x="3448152" y="996841"/>
            <a:ext cx="5120640" cy="529377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71EB86-9779-43CA-BD1F-DFFB1D200CC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113" y="2162750"/>
            <a:ext cx="3681134" cy="241257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ACC9132-EBA1-4D63-9948-B75FC15BDC7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7705" y="2163936"/>
            <a:ext cx="3474643" cy="24113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FC8F2A3-601A-41EF-90A5-81BB1760AA2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7806" y="2162750"/>
            <a:ext cx="3444723" cy="241257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D52F9AD-11D9-4845-9E95-D710D9611DBD}"/>
              </a:ext>
            </a:extLst>
          </p:cNvPr>
          <p:cNvSpPr/>
          <p:nvPr/>
        </p:nvSpPr>
        <p:spPr>
          <a:xfrm>
            <a:off x="183309" y="4735446"/>
            <a:ext cx="125448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hlinkClick r:id="rId7"/>
              </a:rPr>
              <a:t>http://korean.visitseoul.net/tours/%EA%B5%AD%EB%82%B4%EC%99%B8-%EA%B4%80%EA%B4%91%EA%B0%9D%EC%9D%B4-%EB%BD%91%EC%9D%80-%EC%84%9C%EC%9A%B8%EC%9D%98-10%EB%8C%80-%ED%95%9C%EB%A5%98%EB%AA%85%EC%86%8C%EB%8A%94_/19557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2794007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0017" y="159245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P.18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FA03FCC-FF37-40D3-91CA-E7501AB0B537}"/>
              </a:ext>
            </a:extLst>
          </p:cNvPr>
          <p:cNvGrpSpPr/>
          <p:nvPr/>
        </p:nvGrpSpPr>
        <p:grpSpPr>
          <a:xfrm>
            <a:off x="77452" y="-27933"/>
            <a:ext cx="7232565" cy="787887"/>
            <a:chOff x="77452" y="-27933"/>
            <a:chExt cx="6510985" cy="787887"/>
          </a:xfrm>
        </p:grpSpPr>
        <p:sp>
          <p:nvSpPr>
            <p:cNvPr id="12" name="Title 1">
              <a:extLst>
                <a:ext uri="{FF2B5EF4-FFF2-40B4-BE49-F238E27FC236}">
                  <a16:creationId xmlns:a16="http://schemas.microsoft.com/office/drawing/2014/main" id="{87FD8FEE-5E6A-4E8A-B0E6-476971429B0F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1  </a:t>
              </a:r>
              <a:r>
                <a:rPr lang="ko-KR" altLang="en-US" sz="2800" dirty="0"/>
                <a:t>내가 태어난 곳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서울</a:t>
              </a:r>
              <a:endParaRPr lang="en-US" altLang="ko-KR" sz="2800" dirty="0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78DE9AB-7E0E-4350-83C6-DAB2D76F0093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B67F0893-11D4-401F-8F5A-27F39046CC3A}"/>
              </a:ext>
            </a:extLst>
          </p:cNvPr>
          <p:cNvSpPr txBox="1"/>
          <p:nvPr/>
        </p:nvSpPr>
        <p:spPr>
          <a:xfrm>
            <a:off x="983154" y="4999220"/>
            <a:ext cx="11025537" cy="1183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500" dirty="0"/>
              <a:t>요즈음 서울의 모습과 예전 서울의 모습을 비교해 보고</a:t>
            </a:r>
            <a:r>
              <a:rPr lang="en-US" altLang="ko-KR" sz="2500" dirty="0"/>
              <a:t>, </a:t>
            </a:r>
            <a:r>
              <a:rPr lang="ko-KR" altLang="en-US" sz="2500" dirty="0"/>
              <a:t>가장 마음에 드는 </a:t>
            </a:r>
            <a:endParaRPr lang="en-US" altLang="ko-KR" sz="2500" dirty="0"/>
          </a:p>
          <a:p>
            <a:pPr>
              <a:lnSpc>
                <a:spcPct val="150000"/>
              </a:lnSpc>
            </a:pPr>
            <a:r>
              <a:rPr lang="ko-KR" altLang="en-US" sz="2500" dirty="0"/>
              <a:t>한 </a:t>
            </a:r>
            <a:r>
              <a:rPr lang="ko-KR" altLang="en-US" sz="2500" dirty="0" err="1"/>
              <a:t>가지씩을</a:t>
            </a:r>
            <a:r>
              <a:rPr lang="ko-KR" altLang="en-US" sz="2500" dirty="0"/>
              <a:t> 골라서 친구들에게 설명해 봐요</a:t>
            </a:r>
            <a:r>
              <a:rPr lang="en-US" altLang="ko-KR" sz="2500" dirty="0"/>
              <a:t>!</a:t>
            </a:r>
            <a:r>
              <a:rPr lang="ko-KR" altLang="en-US" sz="2500" dirty="0"/>
              <a:t>   </a:t>
            </a:r>
            <a:endParaRPr lang="en-US" sz="2500" dirty="0"/>
          </a:p>
        </p:txBody>
      </p:sp>
      <p:sp>
        <p:nvSpPr>
          <p:cNvPr id="19" name="Smiley Face 18">
            <a:extLst>
              <a:ext uri="{FF2B5EF4-FFF2-40B4-BE49-F238E27FC236}">
                <a16:creationId xmlns:a16="http://schemas.microsoft.com/office/drawing/2014/main" id="{ED8FAA3A-1069-41AA-88BB-FC0ABBE14792}"/>
              </a:ext>
            </a:extLst>
          </p:cNvPr>
          <p:cNvSpPr/>
          <p:nvPr/>
        </p:nvSpPr>
        <p:spPr>
          <a:xfrm>
            <a:off x="271113" y="5314950"/>
            <a:ext cx="609600" cy="614469"/>
          </a:xfrm>
          <a:prstGeom prst="smileyFac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E344220-3B24-4F80-A703-22CC2247EB78}"/>
              </a:ext>
            </a:extLst>
          </p:cNvPr>
          <p:cNvSpPr/>
          <p:nvPr/>
        </p:nvSpPr>
        <p:spPr>
          <a:xfrm>
            <a:off x="3614923" y="1067969"/>
            <a:ext cx="49455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b="1" dirty="0">
                <a:solidFill>
                  <a:srgbClr val="333333"/>
                </a:solidFill>
                <a:latin typeface="Noto Sans Korean"/>
              </a:rPr>
              <a:t>국내외 관광객이 뽑은 서울의 </a:t>
            </a:r>
            <a:r>
              <a:rPr lang="en-US" altLang="ko-KR" b="1" dirty="0">
                <a:solidFill>
                  <a:srgbClr val="333333"/>
                </a:solidFill>
                <a:latin typeface="Noto Sans Korean"/>
              </a:rPr>
              <a:t>10</a:t>
            </a:r>
            <a:r>
              <a:rPr lang="ko-KR" altLang="en-US" b="1" dirty="0">
                <a:solidFill>
                  <a:srgbClr val="333333"/>
                </a:solidFill>
                <a:latin typeface="Noto Sans Korean"/>
              </a:rPr>
              <a:t>대 한류명소는</a:t>
            </a:r>
            <a:r>
              <a:rPr lang="en-US" altLang="ko-KR" b="1" dirty="0">
                <a:solidFill>
                  <a:srgbClr val="333333"/>
                </a:solidFill>
                <a:latin typeface="Noto Sans Korean"/>
              </a:rPr>
              <a:t>?</a:t>
            </a:r>
            <a:endParaRPr lang="en-US" altLang="ko-KR" b="1" i="0" dirty="0">
              <a:solidFill>
                <a:srgbClr val="333333"/>
              </a:solidFill>
              <a:effectLst/>
              <a:latin typeface="Noto Sans Korean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6E30A6C-FCA1-4DEC-8B71-62EF09C9C9CF}"/>
              </a:ext>
            </a:extLst>
          </p:cNvPr>
          <p:cNvSpPr/>
          <p:nvPr/>
        </p:nvSpPr>
        <p:spPr>
          <a:xfrm>
            <a:off x="3535680" y="980444"/>
            <a:ext cx="5120640" cy="529377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DD17DC-CC18-4621-825D-76424EA6A1E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047" y="2207239"/>
            <a:ext cx="3486419" cy="24777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CFB775E-3E7D-4901-94A2-55ECADFA834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0975" y="2234680"/>
            <a:ext cx="3602800" cy="247353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547F538-AF5A-47E0-AB43-6C9F7FB6776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7285" y="2207239"/>
            <a:ext cx="3531543" cy="248268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F5423E28-F662-4CE7-86FD-09C4F671A37D}"/>
              </a:ext>
            </a:extLst>
          </p:cNvPr>
          <p:cNvSpPr/>
          <p:nvPr/>
        </p:nvSpPr>
        <p:spPr>
          <a:xfrm>
            <a:off x="183309" y="4735446"/>
            <a:ext cx="125448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hlinkClick r:id="rId7"/>
              </a:rPr>
              <a:t>http://korean.visitseoul.net/tours/%EA%B5%AD%EB%82%B4%EC%99%B8-%EA%B4%80%EA%B4%91%EA%B0%9D%EC%9D%B4-%EB%BD%91%EC%9D%80-%EC%84%9C%EC%9A%B8%EC%9D%98-10%EB%8C%80-%ED%95%9C%EB%A5%98%EB%AA%85%EC%86%8C%EB%8A%94_/19557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6369782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0017" y="159245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P.18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FA03FCC-FF37-40D3-91CA-E7501AB0B537}"/>
              </a:ext>
            </a:extLst>
          </p:cNvPr>
          <p:cNvGrpSpPr/>
          <p:nvPr/>
        </p:nvGrpSpPr>
        <p:grpSpPr>
          <a:xfrm>
            <a:off x="77452" y="-27933"/>
            <a:ext cx="7232565" cy="787887"/>
            <a:chOff x="77452" y="-27933"/>
            <a:chExt cx="6510985" cy="787887"/>
          </a:xfrm>
        </p:grpSpPr>
        <p:sp>
          <p:nvSpPr>
            <p:cNvPr id="12" name="Title 1">
              <a:extLst>
                <a:ext uri="{FF2B5EF4-FFF2-40B4-BE49-F238E27FC236}">
                  <a16:creationId xmlns:a16="http://schemas.microsoft.com/office/drawing/2014/main" id="{87FD8FEE-5E6A-4E8A-B0E6-476971429B0F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ctr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1  </a:t>
              </a:r>
              <a:r>
                <a:rPr lang="ko-KR" altLang="en-US" sz="2800" dirty="0"/>
                <a:t>내가 태어난 곳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서울</a:t>
              </a:r>
              <a:endParaRPr lang="en-US" altLang="ko-KR" sz="2800" dirty="0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78DE9AB-7E0E-4350-83C6-DAB2D76F0093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B67F0893-11D4-401F-8F5A-27F39046CC3A}"/>
              </a:ext>
            </a:extLst>
          </p:cNvPr>
          <p:cNvSpPr txBox="1"/>
          <p:nvPr/>
        </p:nvSpPr>
        <p:spPr>
          <a:xfrm>
            <a:off x="983154" y="4999220"/>
            <a:ext cx="11025537" cy="1183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500" dirty="0"/>
              <a:t>요즈음 서울의 모습과 예전 서울의 모습을 비교해 보고</a:t>
            </a:r>
            <a:r>
              <a:rPr lang="en-US" altLang="ko-KR" sz="2500" dirty="0"/>
              <a:t>, </a:t>
            </a:r>
            <a:r>
              <a:rPr lang="ko-KR" altLang="en-US" sz="2500" dirty="0"/>
              <a:t>가장 마음에 드는 </a:t>
            </a:r>
            <a:endParaRPr lang="en-US" altLang="ko-KR" sz="2500" dirty="0"/>
          </a:p>
          <a:p>
            <a:pPr>
              <a:lnSpc>
                <a:spcPct val="150000"/>
              </a:lnSpc>
            </a:pPr>
            <a:r>
              <a:rPr lang="ko-KR" altLang="en-US" sz="2500" dirty="0"/>
              <a:t>한 </a:t>
            </a:r>
            <a:r>
              <a:rPr lang="ko-KR" altLang="en-US" sz="2500" dirty="0" err="1"/>
              <a:t>가지씩을</a:t>
            </a:r>
            <a:r>
              <a:rPr lang="ko-KR" altLang="en-US" sz="2500" dirty="0"/>
              <a:t> 골라서 친구들에게 설명해 봐요</a:t>
            </a:r>
            <a:r>
              <a:rPr lang="en-US" altLang="ko-KR" sz="2500" dirty="0"/>
              <a:t>!</a:t>
            </a:r>
            <a:r>
              <a:rPr lang="ko-KR" altLang="en-US" sz="2500" dirty="0"/>
              <a:t>   </a:t>
            </a:r>
            <a:endParaRPr lang="en-US" sz="2500" dirty="0"/>
          </a:p>
        </p:txBody>
      </p:sp>
      <p:sp>
        <p:nvSpPr>
          <p:cNvPr id="19" name="Smiley Face 18">
            <a:extLst>
              <a:ext uri="{FF2B5EF4-FFF2-40B4-BE49-F238E27FC236}">
                <a16:creationId xmlns:a16="http://schemas.microsoft.com/office/drawing/2014/main" id="{ED8FAA3A-1069-41AA-88BB-FC0ABBE14792}"/>
              </a:ext>
            </a:extLst>
          </p:cNvPr>
          <p:cNvSpPr/>
          <p:nvPr/>
        </p:nvSpPr>
        <p:spPr>
          <a:xfrm>
            <a:off x="271113" y="5314950"/>
            <a:ext cx="609600" cy="614469"/>
          </a:xfrm>
          <a:prstGeom prst="smileyFac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E344220-3B24-4F80-A703-22CC2247EB78}"/>
              </a:ext>
            </a:extLst>
          </p:cNvPr>
          <p:cNvSpPr/>
          <p:nvPr/>
        </p:nvSpPr>
        <p:spPr>
          <a:xfrm>
            <a:off x="3614923" y="1067969"/>
            <a:ext cx="49455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b="1" dirty="0">
                <a:solidFill>
                  <a:srgbClr val="333333"/>
                </a:solidFill>
                <a:latin typeface="Noto Sans Korean"/>
              </a:rPr>
              <a:t>국내외 관광객이 뽑은 서울의 </a:t>
            </a:r>
            <a:r>
              <a:rPr lang="en-US" altLang="ko-KR" b="1" dirty="0">
                <a:solidFill>
                  <a:srgbClr val="333333"/>
                </a:solidFill>
                <a:latin typeface="Noto Sans Korean"/>
              </a:rPr>
              <a:t>10</a:t>
            </a:r>
            <a:r>
              <a:rPr lang="ko-KR" altLang="en-US" b="1" dirty="0">
                <a:solidFill>
                  <a:srgbClr val="333333"/>
                </a:solidFill>
                <a:latin typeface="Noto Sans Korean"/>
              </a:rPr>
              <a:t>대 한류명소는</a:t>
            </a:r>
            <a:r>
              <a:rPr lang="en-US" altLang="ko-KR" b="1" dirty="0">
                <a:solidFill>
                  <a:srgbClr val="333333"/>
                </a:solidFill>
                <a:latin typeface="Noto Sans Korean"/>
              </a:rPr>
              <a:t>?</a:t>
            </a:r>
            <a:endParaRPr lang="en-US" altLang="ko-KR" b="1" i="0" dirty="0">
              <a:solidFill>
                <a:srgbClr val="333333"/>
              </a:solidFill>
              <a:effectLst/>
              <a:latin typeface="Noto Sans Korean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6E30A6C-FCA1-4DEC-8B71-62EF09C9C9CF}"/>
              </a:ext>
            </a:extLst>
          </p:cNvPr>
          <p:cNvSpPr/>
          <p:nvPr/>
        </p:nvSpPr>
        <p:spPr>
          <a:xfrm>
            <a:off x="3527396" y="980444"/>
            <a:ext cx="5120640" cy="529377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A4A219-F246-46DC-A1DD-53006880AA0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947" y="1858780"/>
            <a:ext cx="5548159" cy="280466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D398860-3269-4F49-8607-72422B922D12}"/>
              </a:ext>
            </a:extLst>
          </p:cNvPr>
          <p:cNvSpPr/>
          <p:nvPr/>
        </p:nvSpPr>
        <p:spPr>
          <a:xfrm>
            <a:off x="183309" y="4735446"/>
            <a:ext cx="125448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hlinkClick r:id="rId5"/>
              </a:rPr>
              <a:t>http://korean.visitseoul.net/tours/%EA%B5%AD%EB%82%B4%EC%99%B8-%EA%B4%80%EA%B4%91%EA%B0%9D%EC%9D%B4-%EB%BD%91%EC%9D%80-%EC%84%9C%EC%9A%B8%EC%9D%98-10%EB%8C%80-%ED%95%9C%EB%A5%98%EB%AA%85%EC%86%8C%EB%8A%94_/19557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3789320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9286" y="52164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P.18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FA03FCC-FF37-40D3-91CA-E7501AB0B537}"/>
              </a:ext>
            </a:extLst>
          </p:cNvPr>
          <p:cNvGrpSpPr/>
          <p:nvPr/>
        </p:nvGrpSpPr>
        <p:grpSpPr>
          <a:xfrm>
            <a:off x="77452" y="-27933"/>
            <a:ext cx="7291834" cy="787887"/>
            <a:chOff x="77452" y="-27933"/>
            <a:chExt cx="6564341" cy="787887"/>
          </a:xfrm>
        </p:grpSpPr>
        <p:sp>
          <p:nvSpPr>
            <p:cNvPr id="12" name="Title 1">
              <a:extLst>
                <a:ext uri="{FF2B5EF4-FFF2-40B4-BE49-F238E27FC236}">
                  <a16:creationId xmlns:a16="http://schemas.microsoft.com/office/drawing/2014/main" id="{87FD8FEE-5E6A-4E8A-B0E6-476971429B0F}"/>
                </a:ext>
              </a:extLst>
            </p:cNvPr>
            <p:cNvSpPr txBox="1">
              <a:spLocks/>
            </p:cNvSpPr>
            <p:nvPr/>
          </p:nvSpPr>
          <p:spPr>
            <a:xfrm>
              <a:off x="946150" y="52164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1  </a:t>
              </a:r>
              <a:r>
                <a:rPr lang="ko-KR" altLang="en-US" sz="2800" dirty="0"/>
                <a:t>내가 태어난 곳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서울</a:t>
              </a:r>
              <a:endParaRPr lang="en-US" altLang="ko-KR" sz="2800" dirty="0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78DE9AB-7E0E-4350-83C6-DAB2D76F0093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7CAF174B-FE24-44C6-AB5B-E3EA5741004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196" y="2296670"/>
            <a:ext cx="10579608" cy="3297581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387DAB8-B048-4CAA-AC98-FDD655E0D1AF}"/>
              </a:ext>
            </a:extLst>
          </p:cNvPr>
          <p:cNvSpPr/>
          <p:nvPr/>
        </p:nvSpPr>
        <p:spPr>
          <a:xfrm>
            <a:off x="3527396" y="980444"/>
            <a:ext cx="5120640" cy="529377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29720C-2911-40CF-A505-D6D11C62A687}"/>
              </a:ext>
            </a:extLst>
          </p:cNvPr>
          <p:cNvSpPr/>
          <p:nvPr/>
        </p:nvSpPr>
        <p:spPr>
          <a:xfrm>
            <a:off x="4450892" y="1060466"/>
            <a:ext cx="32736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b="1" dirty="0">
                <a:solidFill>
                  <a:srgbClr val="333333"/>
                </a:solidFill>
                <a:latin typeface="Noto Sans Korean"/>
              </a:rPr>
              <a:t>내가 뽑은 서울의  한류명소는</a:t>
            </a:r>
            <a:r>
              <a:rPr lang="en-US" altLang="ko-KR" b="1" dirty="0">
                <a:solidFill>
                  <a:srgbClr val="333333"/>
                </a:solidFill>
                <a:latin typeface="Noto Sans Korean"/>
              </a:rPr>
              <a:t>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DAC16C-A20C-4E60-B901-0EAAC2FB0CC1}"/>
              </a:ext>
            </a:extLst>
          </p:cNvPr>
          <p:cNvSpPr txBox="1"/>
          <p:nvPr/>
        </p:nvSpPr>
        <p:spPr>
          <a:xfrm>
            <a:off x="1042422" y="2763285"/>
            <a:ext cx="24849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/>
              <a:t>한류명소</a:t>
            </a:r>
            <a:endParaRPr lang="en-US" sz="2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9C3A9A-5140-48C0-9351-FE19FFD9CE60}"/>
              </a:ext>
            </a:extLst>
          </p:cNvPr>
          <p:cNvSpPr txBox="1"/>
          <p:nvPr/>
        </p:nvSpPr>
        <p:spPr>
          <a:xfrm>
            <a:off x="998657" y="3691565"/>
            <a:ext cx="2572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/>
              <a:t>특징</a:t>
            </a:r>
            <a:r>
              <a:rPr lang="en-US" altLang="ko-KR" sz="2400" b="1" dirty="0"/>
              <a:t>/</a:t>
            </a:r>
            <a:r>
              <a:rPr lang="ko-KR" altLang="en-US" sz="2400" b="1" dirty="0"/>
              <a:t>이유</a:t>
            </a:r>
            <a:endParaRPr lang="en-US" sz="2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49438C-E69C-408C-B0E0-F17B90EF81DC}"/>
              </a:ext>
            </a:extLst>
          </p:cNvPr>
          <p:cNvSpPr txBox="1"/>
          <p:nvPr/>
        </p:nvSpPr>
        <p:spPr>
          <a:xfrm>
            <a:off x="950976" y="4690872"/>
            <a:ext cx="25764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/>
              <a:t>역사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218291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9D08B36-A4A8-4987-BDEA-31873A5A454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55ED8A0-5E9B-4249-9C9C-0F91F131D318}"/>
              </a:ext>
            </a:extLst>
          </p:cNvPr>
          <p:cNvGrpSpPr/>
          <p:nvPr/>
        </p:nvGrpSpPr>
        <p:grpSpPr>
          <a:xfrm>
            <a:off x="77452" y="-27933"/>
            <a:ext cx="7323473" cy="787887"/>
            <a:chOff x="77452" y="-27933"/>
            <a:chExt cx="6510985" cy="787887"/>
          </a:xfrm>
        </p:grpSpPr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E7C6C5E6-767B-469C-8ECE-19570AE014D9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1  </a:t>
              </a:r>
              <a:r>
                <a:rPr lang="ko-KR" altLang="en-US" sz="2800" dirty="0"/>
                <a:t>내가 태어난 곳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서울</a:t>
              </a:r>
              <a:endParaRPr lang="en-US" altLang="ko-KR" sz="2800" dirty="0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4CCD7BA-E4F1-4369-8C3A-E297D9E383AD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id="{AF4D8EE9-0434-45EF-B929-CFB9BDF32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0925" y="159245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문화 </a:t>
            </a:r>
            <a:r>
              <a:rPr lang="en-US" altLang="ko-KR" sz="2800" dirty="0">
                <a:solidFill>
                  <a:srgbClr val="000000"/>
                </a:solidFill>
              </a:rPr>
              <a:t>P.20</a:t>
            </a:r>
            <a:endParaRPr lang="en-US" sz="2800" dirty="0">
              <a:solidFill>
                <a:srgbClr val="000000"/>
              </a:solidFill>
            </a:endParaRPr>
          </a:p>
        </p:txBody>
      </p:sp>
      <p:pic>
        <p:nvPicPr>
          <p:cNvPr id="2" name="Online Media 1" title="(4K) ￬ﾠﾄ￬ﾧﾀ￬ﾠﾁ ￬ﾄﾜ￬ﾚﾸ ￬ﾋﾜ￬ﾠﾐ 9 _ ￫ﾂﾨ￬ﾂﾰ￬ﾄﾜ￬ﾚﾸ￭ﾃﾀ￬ﾛﾌ ￭ﾎﾸ!">
            <a:hlinkClick r:id="" action="ppaction://media"/>
            <a:extLst>
              <a:ext uri="{FF2B5EF4-FFF2-40B4-BE49-F238E27FC236}">
                <a16:creationId xmlns:a16="http://schemas.microsoft.com/office/drawing/2014/main" id="{899A7FC1-B3BC-4A95-8325-03744E62BCE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6689072" y="1755542"/>
            <a:ext cx="5121656" cy="288093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97D5454-4F4B-4D7B-85B0-E0EA744B4368}"/>
              </a:ext>
            </a:extLst>
          </p:cNvPr>
          <p:cNvSpPr/>
          <p:nvPr/>
        </p:nvSpPr>
        <p:spPr>
          <a:xfrm>
            <a:off x="381274" y="4809357"/>
            <a:ext cx="276229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hlinkClick r:id="rId7"/>
              </a:rPr>
              <a:t>https://www.youtube.com/watch?v=ZzIOdlFlF9w</a:t>
            </a:r>
            <a:endParaRPr lang="en-US" sz="10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A1DB73-A837-429B-AFB4-58C65B2285A4}"/>
              </a:ext>
            </a:extLst>
          </p:cNvPr>
          <p:cNvSpPr/>
          <p:nvPr/>
        </p:nvSpPr>
        <p:spPr>
          <a:xfrm>
            <a:off x="6689072" y="4809356"/>
            <a:ext cx="28889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hlinkClick r:id="rId8"/>
              </a:rPr>
              <a:t>https://www.youtube.com/watch?v=Dqk0nZMas9A</a:t>
            </a:r>
            <a:endParaRPr lang="en-US" sz="1000" dirty="0"/>
          </a:p>
        </p:txBody>
      </p:sp>
      <p:pic>
        <p:nvPicPr>
          <p:cNvPr id="3" name="Online Media 2" title="(4K) ￭ﾕﾜ ￫ﾲﾈ ￫ﾹﾠ￬ﾧﾀ￫ﾩﾴ ￭ﾗﾤ￬ﾖﾴ￫ﾂﾘ￬ﾘﾬ ￬ﾈﾘ ￬ﾗﾆ￫ﾋﾤ? ￫ﾧﾤ￫ﾠﾥ￬ﾠﾁ￬ﾝﾸ ￭ﾕﾜ￪ﾰﾕ￬ﾝﾘ ￬ﾗﾬ￫ﾦﾄ (Summer In Han River)">
            <a:hlinkClick r:id="" action="ppaction://media"/>
            <a:extLst>
              <a:ext uri="{FF2B5EF4-FFF2-40B4-BE49-F238E27FC236}">
                <a16:creationId xmlns:a16="http://schemas.microsoft.com/office/drawing/2014/main" id="{4B510BDB-4F72-4C3D-8EC1-858E3EDB8D69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9"/>
          <a:stretch>
            <a:fillRect/>
          </a:stretch>
        </p:blipFill>
        <p:spPr>
          <a:xfrm>
            <a:off x="463420" y="1714500"/>
            <a:ext cx="5194620" cy="2921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31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592B1C17-014A-43D4-9A0A-35F3FA34B0E4}"/>
              </a:ext>
            </a:extLst>
          </p:cNvPr>
          <p:cNvGrpSpPr/>
          <p:nvPr/>
        </p:nvGrpSpPr>
        <p:grpSpPr>
          <a:xfrm>
            <a:off x="77452" y="-27933"/>
            <a:ext cx="7294898" cy="787887"/>
            <a:chOff x="77452" y="-27933"/>
            <a:chExt cx="6510985" cy="787887"/>
          </a:xfrm>
        </p:grpSpPr>
        <p:sp>
          <p:nvSpPr>
            <p:cNvPr id="15" name="Title 1">
              <a:extLst>
                <a:ext uri="{FF2B5EF4-FFF2-40B4-BE49-F238E27FC236}">
                  <a16:creationId xmlns:a16="http://schemas.microsoft.com/office/drawing/2014/main" id="{D23E6FC2-3561-4DFD-BD89-EDB9F4AC6CA6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ctr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1  </a:t>
              </a:r>
              <a:r>
                <a:rPr lang="ko-KR" altLang="en-US" sz="2800" dirty="0"/>
                <a:t>내가 태어난 곳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서울</a:t>
              </a:r>
              <a:endParaRPr lang="en-US" altLang="ko-KR" sz="2800" dirty="0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FB205D6D-256A-4721-A883-7ED4E826D260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6EDF73E4-16EF-4399-B961-0B72FA68B149}"/>
              </a:ext>
            </a:extLst>
          </p:cNvPr>
          <p:cNvSpPr txBox="1">
            <a:spLocks/>
          </p:cNvSpPr>
          <p:nvPr/>
        </p:nvSpPr>
        <p:spPr>
          <a:xfrm>
            <a:off x="7372350" y="159245"/>
            <a:ext cx="3169493" cy="5293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문화 </a:t>
            </a:r>
            <a:r>
              <a:rPr lang="en-US" altLang="ko-KR" sz="2800" dirty="0">
                <a:solidFill>
                  <a:srgbClr val="000000"/>
                </a:solidFill>
              </a:rPr>
              <a:t>P.20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7AD9799-B9BA-4FC3-807E-83D3E8E32C57}"/>
              </a:ext>
            </a:extLst>
          </p:cNvPr>
          <p:cNvSpPr txBox="1"/>
          <p:nvPr/>
        </p:nvSpPr>
        <p:spPr>
          <a:xfrm>
            <a:off x="768096" y="5020056"/>
            <a:ext cx="2843784" cy="1115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BFAB6B2-5416-4B15-BCE5-96F0976725F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5527" y="827305"/>
            <a:ext cx="3840945" cy="11525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FBBFEC0-5056-45D3-AE95-16483F0644D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495" y="1976523"/>
            <a:ext cx="10721009" cy="29049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66FFC3A-5DA8-423C-B04E-749E87A66EC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7462" y="4580357"/>
            <a:ext cx="6579042" cy="219244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563F30-502B-44F6-BF38-5B140ACEA64B}"/>
              </a:ext>
            </a:extLst>
          </p:cNvPr>
          <p:cNvSpPr txBox="1"/>
          <p:nvPr/>
        </p:nvSpPr>
        <p:spPr>
          <a:xfrm>
            <a:off x="630936" y="5167715"/>
            <a:ext cx="3544591" cy="14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/>
              <a:t>우리가 살고 있는 도시에는 어떤 산과 강과 있나요</a:t>
            </a:r>
            <a:r>
              <a:rPr lang="en-US" altLang="ko-KR" sz="2000" dirty="0"/>
              <a:t>? </a:t>
            </a:r>
          </a:p>
          <a:p>
            <a:pPr>
              <a:lnSpc>
                <a:spcPct val="150000"/>
              </a:lnSpc>
            </a:pPr>
            <a:r>
              <a:rPr lang="ko-KR" altLang="en-US" sz="2000" dirty="0"/>
              <a:t>또 거기서 무엇을 하나요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58BE470-E666-4D88-ACF0-4C49D9BF14C9}"/>
              </a:ext>
            </a:extLst>
          </p:cNvPr>
          <p:cNvSpPr/>
          <p:nvPr/>
        </p:nvSpPr>
        <p:spPr>
          <a:xfrm>
            <a:off x="448056" y="5054655"/>
            <a:ext cx="3447288" cy="1653243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4700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9950" y="189041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이번 주 숙제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15740BA-7F61-4C9C-AC7C-E335460A84DC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14. </a:t>
            </a:r>
            <a:r>
              <a:rPr lang="ko-KR" altLang="en-US" sz="2800" dirty="0">
                <a:solidFill>
                  <a:schemeClr val="tx1"/>
                </a:solidFill>
              </a:rPr>
              <a:t>과학적인 우리 한글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8BD644-5302-4F9C-9F95-59E653327EF8}"/>
              </a:ext>
            </a:extLst>
          </p:cNvPr>
          <p:cNvSpPr txBox="1"/>
          <p:nvPr/>
        </p:nvSpPr>
        <p:spPr>
          <a:xfrm>
            <a:off x="605096" y="1277773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Quizlet</a:t>
            </a:r>
            <a:r>
              <a:rPr lang="ko-KR" altLang="en-US" sz="2000" dirty="0"/>
              <a:t> 낱말게임</a:t>
            </a:r>
            <a:endParaRPr lang="en-US" sz="20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82F567E-A432-4480-9482-361D406CE4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5943" y="1223620"/>
            <a:ext cx="453507" cy="5001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B69F224-2487-430F-96CB-986ADCA0CBBF}"/>
              </a:ext>
            </a:extLst>
          </p:cNvPr>
          <p:cNvSpPr txBox="1"/>
          <p:nvPr/>
        </p:nvSpPr>
        <p:spPr>
          <a:xfrm>
            <a:off x="605096" y="2153953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감정을 넣어 역할극 해봐요 </a:t>
            </a:r>
            <a:endParaRPr lang="en-US" sz="2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8566A2-D958-45DC-99C6-B2CACA8B136B}"/>
              </a:ext>
            </a:extLst>
          </p:cNvPr>
          <p:cNvSpPr txBox="1"/>
          <p:nvPr/>
        </p:nvSpPr>
        <p:spPr>
          <a:xfrm>
            <a:off x="5168900" y="1277773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신나게 놀기</a:t>
            </a:r>
            <a:endParaRPr lang="en-US" sz="2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B96ACEE-32D6-453A-9ACF-12EDA9E61ADC}"/>
              </a:ext>
            </a:extLst>
          </p:cNvPr>
          <p:cNvSpPr txBox="1"/>
          <p:nvPr/>
        </p:nvSpPr>
        <p:spPr>
          <a:xfrm>
            <a:off x="5168900" y="2153953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선생님에게 보내 줘요</a:t>
            </a:r>
            <a:r>
              <a:rPr lang="en-US" altLang="ko-KR" sz="2000" dirty="0"/>
              <a:t>!</a:t>
            </a:r>
            <a:endParaRPr lang="en-US" sz="20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3DE84B0-1DA9-474A-A73F-212627CE11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5943" y="2196747"/>
            <a:ext cx="453507" cy="50019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26BDD39-AC47-4088-9FC5-D15AFCB56F27}"/>
              </a:ext>
            </a:extLst>
          </p:cNvPr>
          <p:cNvSpPr txBox="1"/>
          <p:nvPr/>
        </p:nvSpPr>
        <p:spPr>
          <a:xfrm>
            <a:off x="605096" y="3030133"/>
            <a:ext cx="3230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서울의 한류명소 소개하기</a:t>
            </a:r>
            <a:endParaRPr lang="en-US" sz="2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AB3C32-4A4B-4C45-AC57-6EBF017D5A7D}"/>
              </a:ext>
            </a:extLst>
          </p:cNvPr>
          <p:cNvSpPr txBox="1"/>
          <p:nvPr/>
        </p:nvSpPr>
        <p:spPr>
          <a:xfrm>
            <a:off x="5168900" y="3030133"/>
            <a:ext cx="6756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한류명소의 특징과 역사</a:t>
            </a:r>
            <a:r>
              <a:rPr lang="en-US" altLang="ko-KR" sz="2000" dirty="0"/>
              <a:t>, </a:t>
            </a:r>
            <a:r>
              <a:rPr lang="ko-KR" altLang="en-US" sz="2000" dirty="0"/>
              <a:t>좋아하는 이유를 써 봐요</a:t>
            </a:r>
            <a:r>
              <a:rPr lang="en-US" altLang="ko-KR" sz="2000" dirty="0"/>
              <a:t>!</a:t>
            </a:r>
            <a:endParaRPr lang="en-US" sz="20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DF132B9-2632-476F-A611-F5F5CCFB99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4640" y="3019860"/>
            <a:ext cx="453507" cy="50019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470AC42-197A-4FE0-BEDE-8E29CEBC2D31}"/>
              </a:ext>
            </a:extLst>
          </p:cNvPr>
          <p:cNvSpPr txBox="1"/>
          <p:nvPr/>
        </p:nvSpPr>
        <p:spPr>
          <a:xfrm>
            <a:off x="605096" y="3906314"/>
            <a:ext cx="3619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워크북 </a:t>
            </a:r>
            <a:r>
              <a:rPr lang="en-US" altLang="ko-KR" sz="2000" dirty="0"/>
              <a:t>p7-9</a:t>
            </a:r>
            <a:endParaRPr lang="en-US" sz="20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0E7B13C-8A79-425C-8E08-59E6BDF90103}"/>
              </a:ext>
            </a:extLst>
          </p:cNvPr>
          <p:cNvSpPr txBox="1"/>
          <p:nvPr/>
        </p:nvSpPr>
        <p:spPr>
          <a:xfrm>
            <a:off x="5168900" y="3906314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다음 시간에 얘기해요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F2069FB-F865-4983-B46D-1534D2F50B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5942" y="3898683"/>
            <a:ext cx="453507" cy="500192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1DCF8E27-C8C6-46CD-A45F-445629DFE2C4}"/>
              </a:ext>
            </a:extLst>
          </p:cNvPr>
          <p:cNvGrpSpPr/>
          <p:nvPr/>
        </p:nvGrpSpPr>
        <p:grpSpPr>
          <a:xfrm>
            <a:off x="77452" y="-27933"/>
            <a:ext cx="7142498" cy="787887"/>
            <a:chOff x="77452" y="-27933"/>
            <a:chExt cx="6510985" cy="787887"/>
          </a:xfrm>
        </p:grpSpPr>
        <p:sp>
          <p:nvSpPr>
            <p:cNvPr id="27" name="Title 1">
              <a:extLst>
                <a:ext uri="{FF2B5EF4-FFF2-40B4-BE49-F238E27FC236}">
                  <a16:creationId xmlns:a16="http://schemas.microsoft.com/office/drawing/2014/main" id="{CB0DB5CA-1709-4BF5-8267-F5F6F2B9C297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1  </a:t>
              </a:r>
              <a:r>
                <a:rPr lang="ko-KR" altLang="en-US" sz="2800" dirty="0"/>
                <a:t>내가 태어난 곳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서울</a:t>
              </a:r>
              <a:endParaRPr lang="en-US" altLang="ko-KR" sz="2800" dirty="0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37CB360A-DE3A-45DA-B381-51DEE2A840E2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475203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C15740BA-7F61-4C9C-AC7C-E335460A84DC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Reference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F1A8EF-7F1B-420C-8EF7-A6FB53F76289}"/>
              </a:ext>
            </a:extLst>
          </p:cNvPr>
          <p:cNvSpPr txBox="1"/>
          <p:nvPr/>
        </p:nvSpPr>
        <p:spPr>
          <a:xfrm>
            <a:off x="255201" y="940169"/>
            <a:ext cx="11760015" cy="7186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o-KR" altLang="en-US" dirty="0"/>
              <a:t>재외동포를 위한 한국어 </a:t>
            </a:r>
            <a:r>
              <a:rPr lang="en-US" altLang="ko-KR" dirty="0"/>
              <a:t>5-1 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Study Korean</a:t>
            </a:r>
          </a:p>
          <a:p>
            <a:pPr marL="342900" indent="-342900">
              <a:buAutoNum type="arabicPeriod"/>
            </a:pPr>
            <a:r>
              <a:rPr lang="en-US" dirty="0">
                <a:hlinkClick r:id="rId3"/>
              </a:rPr>
              <a:t>https://www.youtube.com/watch?reload=9&amp;v=ZVcJVmyjhyw</a:t>
            </a:r>
            <a:endParaRPr lang="en-US" dirty="0"/>
          </a:p>
          <a:p>
            <a:pPr marL="342900" indent="-342900">
              <a:buAutoNum type="arabicPeriod"/>
            </a:pPr>
            <a:r>
              <a:rPr lang="en-US" dirty="0">
                <a:hlinkClick r:id="rId4"/>
              </a:rPr>
              <a:t>https://www.youtube.com/watch?v=ZF8uRPuKPXc</a:t>
            </a:r>
            <a:endParaRPr lang="en-US" dirty="0"/>
          </a:p>
          <a:p>
            <a:pPr marL="342900" indent="-342900">
              <a:buAutoNum type="arabicPeriod"/>
            </a:pPr>
            <a:r>
              <a:rPr lang="en-US" dirty="0">
                <a:hlinkClick r:id="rId5"/>
              </a:rPr>
              <a:t>https://m.gettyimagesbank.com/view/%EC%BA%A0%ED%95%91-%EB%A0%88%EC%A0%80%ED%99%9C%EB%8F%99-%EC%9D%BC%EB%9F%AC%EC%8A%A4%ED%8A%B8/a10538203</a:t>
            </a:r>
            <a:endParaRPr lang="en-US" dirty="0"/>
          </a:p>
          <a:p>
            <a:pPr marL="342900" indent="-342900">
              <a:buAutoNum type="arabicPeriod"/>
            </a:pPr>
            <a:r>
              <a:rPr lang="en-US" dirty="0">
                <a:hlinkClick r:id="rId6"/>
              </a:rPr>
              <a:t>https://www.istockphoto.com/illustrations/bedtime-story?mediatype=illustration&amp;phrase=bedtime%20story&amp;sort=mostpopular</a:t>
            </a:r>
            <a:endParaRPr lang="en-US" dirty="0"/>
          </a:p>
          <a:p>
            <a:pPr marL="342900" indent="-342900">
              <a:buAutoNum type="arabicPeriod"/>
            </a:pPr>
            <a:r>
              <a:rPr lang="en-US" dirty="0">
                <a:hlinkClick r:id="rId7"/>
              </a:rPr>
              <a:t>https://kr.pixtastock.com/illustration/38887275</a:t>
            </a:r>
            <a:endParaRPr lang="en-US" dirty="0"/>
          </a:p>
          <a:p>
            <a:pPr marL="342900" indent="-342900">
              <a:buAutoNum type="arabicPeriod"/>
            </a:pPr>
            <a:r>
              <a:rPr lang="en-US" dirty="0">
                <a:hlinkClick r:id="rId8"/>
              </a:rPr>
              <a:t>https://clipartkorea.co.kr/search/preview.php?cont_code=ti087b3808</a:t>
            </a: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https://kr.123rf.com/photo_44365823_%EC%84%9C%EC%9A%B8-%ED%95%9C%EA%B5%AD</a:t>
            </a:r>
          </a:p>
          <a:p>
            <a:r>
              <a:rPr lang="en-US" dirty="0"/>
              <a:t>%EB%82%A8%EB%8C%80%EB%AC%B8-%EC%8B%9C%EC%9E%A5.html?fromid=U3ZmL21TVXBocFA0VllldVBMbkZydz09</a:t>
            </a:r>
          </a:p>
          <a:p>
            <a:r>
              <a:rPr lang="en-US" dirty="0">
                <a:hlinkClick r:id="rId9"/>
              </a:rPr>
              <a:t>10. https://www.aladin.co.kr/shop/wproduct.aspx?ItemId=490816</a:t>
            </a:r>
            <a:endParaRPr lang="en-US" dirty="0"/>
          </a:p>
          <a:p>
            <a:r>
              <a:rPr lang="en-US" dirty="0"/>
              <a:t>11. </a:t>
            </a:r>
            <a:r>
              <a:rPr lang="en-US" dirty="0">
                <a:hlinkClick r:id="rId10"/>
              </a:rPr>
              <a:t>http://korean.visitseoul.net/tours/%EA%B5%AD%EB%82%B4%EC%99%B8-%EA%B4%80%EA%B4%91%EA%B0%9D%EC%9D%B4-%EB%BD%91%EC%9D%80-%EC%84%9C%EC%9A%B8%EC%9D%98-10%EB%8C%80-%ED%95%9C%EB%A5%98%EB%AA%85%EC%86%8C%EB%8A%94_/19557</a:t>
            </a:r>
            <a:endParaRPr lang="en-US" dirty="0"/>
          </a:p>
          <a:p>
            <a:r>
              <a:rPr lang="en-US" dirty="0"/>
              <a:t>12. </a:t>
            </a:r>
            <a:r>
              <a:rPr lang="en-US" dirty="0">
                <a:hlinkClick r:id="rId11"/>
              </a:rPr>
              <a:t>https://www.youtube.com/watch?v=ZzIOdlFlF9w</a:t>
            </a:r>
            <a:endParaRPr lang="en-US" dirty="0"/>
          </a:p>
          <a:p>
            <a:r>
              <a:rPr lang="en-US" dirty="0"/>
              <a:t>13. </a:t>
            </a:r>
            <a:r>
              <a:rPr lang="en-US" dirty="0">
                <a:hlinkClick r:id="rId12"/>
              </a:rPr>
              <a:t>https://www.youtube.com/watch?v=Dqk0nZMas9A</a:t>
            </a:r>
            <a:endParaRPr lang="en-US" dirty="0"/>
          </a:p>
          <a:p>
            <a:endParaRPr lang="en-US" sz="2000" dirty="0"/>
          </a:p>
          <a:p>
            <a:endParaRPr lang="en-US" sz="2000" dirty="0"/>
          </a:p>
          <a:p>
            <a:endParaRPr lang="en-US" sz="2500" dirty="0"/>
          </a:p>
          <a:p>
            <a:endParaRPr lang="en-US" dirty="0"/>
          </a:p>
          <a:p>
            <a:pPr marL="342900" indent="-342900">
              <a:buAutoNum type="arabicPeriod"/>
            </a:pPr>
            <a:endParaRPr lang="en-US" altLang="ko-KR" dirty="0"/>
          </a:p>
          <a:p>
            <a:pPr marL="342900" indent="-342900">
              <a:buAutoNum type="arabicPeriod"/>
            </a:pPr>
            <a:endParaRPr lang="en-US" altLang="ko-KR" dirty="0"/>
          </a:p>
          <a:p>
            <a:pPr marL="342900" indent="-3429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087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2E75A5F6-B616-400B-B4A8-DE643E359B6D}"/>
              </a:ext>
            </a:extLst>
          </p:cNvPr>
          <p:cNvSpPr txBox="1"/>
          <p:nvPr/>
        </p:nvSpPr>
        <p:spPr>
          <a:xfrm>
            <a:off x="0" y="6231010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A6635F5-61CD-4560-847B-9CDDE54166F6}"/>
              </a:ext>
            </a:extLst>
          </p:cNvPr>
          <p:cNvSpPr/>
          <p:nvPr/>
        </p:nvSpPr>
        <p:spPr>
          <a:xfrm>
            <a:off x="780515" y="5931576"/>
            <a:ext cx="399503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https://www.youtube.com/watch?v=ZF8uRPuKPXc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C6F1649-E521-4871-9208-FFED98AA17EE}"/>
              </a:ext>
            </a:extLst>
          </p:cNvPr>
          <p:cNvGrpSpPr/>
          <p:nvPr/>
        </p:nvGrpSpPr>
        <p:grpSpPr>
          <a:xfrm>
            <a:off x="333803" y="0"/>
            <a:ext cx="4979088" cy="1330717"/>
            <a:chOff x="513755" y="445846"/>
            <a:chExt cx="5748369" cy="1330717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7" name="Title 1">
              <a:extLst>
                <a:ext uri="{FF2B5EF4-FFF2-40B4-BE49-F238E27FC236}">
                  <a16:creationId xmlns:a16="http://schemas.microsoft.com/office/drawing/2014/main" id="{1750C562-B248-4254-A8E9-17C31F6ED420}"/>
                </a:ext>
              </a:extLst>
            </p:cNvPr>
            <p:cNvSpPr txBox="1">
              <a:spLocks/>
            </p:cNvSpPr>
            <p:nvPr/>
          </p:nvSpPr>
          <p:spPr>
            <a:xfrm>
              <a:off x="513755" y="693004"/>
              <a:ext cx="5748369" cy="1083559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ko-KR" altLang="en-US" dirty="0">
                  <a:solidFill>
                    <a:srgbClr val="000000"/>
                  </a:solidFill>
                </a:rPr>
                <a:t>        이야기해 봐요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D37F623-56A4-41B3-B6BD-4831908088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1809" y="445846"/>
              <a:ext cx="895350" cy="9810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4944872E-8B51-4C94-BE62-FD2C7E1D9DAF}"/>
              </a:ext>
            </a:extLst>
          </p:cNvPr>
          <p:cNvSpPr txBox="1"/>
          <p:nvPr/>
        </p:nvSpPr>
        <p:spPr>
          <a:xfrm>
            <a:off x="5588000" y="268199"/>
            <a:ext cx="6108700" cy="829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2800" dirty="0">
                <a:solidFill>
                  <a:srgbClr val="000000"/>
                </a:solidFill>
              </a:rPr>
              <a:t>BTS</a:t>
            </a:r>
            <a:r>
              <a:rPr lang="ko-KR" altLang="en-US" sz="2800" dirty="0">
                <a:solidFill>
                  <a:srgbClr val="000000"/>
                </a:solidFill>
              </a:rPr>
              <a:t>의 서울 소개</a:t>
            </a:r>
            <a:endParaRPr lang="en-US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9FD4B1-1523-4E98-BD75-7873DEEED760}"/>
              </a:ext>
            </a:extLst>
          </p:cNvPr>
          <p:cNvSpPr txBox="1"/>
          <p:nvPr/>
        </p:nvSpPr>
        <p:spPr>
          <a:xfrm>
            <a:off x="197025" y="2227661"/>
            <a:ext cx="3917775" cy="18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>
                <a:solidFill>
                  <a:srgbClr val="000000"/>
                </a:solidFill>
              </a:rPr>
              <a:t>◎ 동영상을 보고 기억나는</a:t>
            </a:r>
            <a:endParaRPr lang="en-US" altLang="ko-KR" sz="20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>
                <a:solidFill>
                  <a:srgbClr val="000000"/>
                </a:solidFill>
              </a:rPr>
              <a:t>것을 말해 봐요</a:t>
            </a:r>
            <a:r>
              <a:rPr lang="en-US" altLang="ko-KR" sz="2000" dirty="0">
                <a:solidFill>
                  <a:srgbClr val="000000"/>
                </a:solidFill>
              </a:rPr>
              <a:t>.</a:t>
            </a:r>
            <a:r>
              <a:rPr lang="ko-KR" altLang="en-US" sz="2000" dirty="0">
                <a:solidFill>
                  <a:srgbClr val="000000"/>
                </a:solidFill>
              </a:rPr>
              <a:t>  </a:t>
            </a:r>
            <a:endParaRPr lang="en-US" altLang="ko-KR" sz="20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endParaRPr lang="en-US" altLang="ko-KR" sz="20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>
                <a:solidFill>
                  <a:srgbClr val="000000"/>
                </a:solidFill>
              </a:rPr>
              <a:t>◎ 친구에게 서울을 소개해 봐요</a:t>
            </a:r>
            <a:r>
              <a:rPr lang="en-US" altLang="ko-KR" sz="2000" dirty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4" name="Online Media 3" title="[2018 Seoul City TVC] ￬ﾄﾜ￬ﾚﾸ￬ﾋﾜ ￭ﾒﾀ￫ﾲﾄ￬ﾠﾄ by BTS">
            <a:hlinkClick r:id="" action="ppaction://media"/>
            <a:extLst>
              <a:ext uri="{FF2B5EF4-FFF2-40B4-BE49-F238E27FC236}">
                <a16:creationId xmlns:a16="http://schemas.microsoft.com/office/drawing/2014/main" id="{EA50DE05-29B6-479C-913E-6C9EA0DDD3F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3922776" y="1595012"/>
            <a:ext cx="8072199" cy="4540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206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73F2-68A0-094F-B833-E5F1C84C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89888" y="44327"/>
            <a:ext cx="5812224" cy="92982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altLang="ko-KR" sz="2800" dirty="0">
                <a:hlinkClick r:id="rId3"/>
              </a:rPr>
              <a:t>Unit 1  </a:t>
            </a:r>
            <a:r>
              <a:rPr lang="ko-KR" altLang="en-US" sz="2800" dirty="0">
                <a:hlinkClick r:id="rId3"/>
              </a:rPr>
              <a:t>내가 태어난 곳</a:t>
            </a:r>
            <a:r>
              <a:rPr lang="en-US" altLang="ko-KR" sz="2800" dirty="0">
                <a:hlinkClick r:id="rId3"/>
              </a:rPr>
              <a:t>, </a:t>
            </a:r>
            <a:r>
              <a:rPr lang="ko-KR" altLang="en-US" sz="2800" dirty="0">
                <a:hlinkClick r:id="rId3"/>
              </a:rPr>
              <a:t>서울</a:t>
            </a:r>
            <a:br>
              <a:rPr lang="en-US" altLang="ko-KR" sz="2800" dirty="0">
                <a:solidFill>
                  <a:srgbClr val="0563C1"/>
                </a:solidFill>
                <a:hlinkClick r:id="rId3"/>
              </a:rPr>
            </a:br>
            <a:r>
              <a:rPr lang="ko-KR" altLang="en-US" sz="2800" dirty="0">
                <a:solidFill>
                  <a:srgbClr val="0563C1"/>
                </a:solidFill>
                <a:hlinkClick r:id="rId3"/>
              </a:rPr>
              <a:t>어휘 </a:t>
            </a:r>
            <a:r>
              <a:rPr lang="en-US" altLang="ko-KR" sz="2800" dirty="0">
                <a:solidFill>
                  <a:srgbClr val="0563C1"/>
                </a:solidFill>
                <a:hlinkClick r:id="rId3"/>
              </a:rPr>
              <a:t>Vocabulary-</a:t>
            </a:r>
            <a:r>
              <a:rPr lang="en-US" altLang="ko-KR" sz="2800" dirty="0" err="1">
                <a:solidFill>
                  <a:srgbClr val="0563C1"/>
                </a:solidFill>
                <a:hlinkClick r:id="rId3"/>
              </a:rPr>
              <a:t>Falshca</a:t>
            </a:r>
            <a:r>
              <a:rPr lang="en-US" altLang="ko-KR" sz="2800" dirty="0" err="1">
                <a:solidFill>
                  <a:srgbClr val="0563C1"/>
                </a:solidFill>
                <a:hlinkClick r:id="rId4"/>
              </a:rPr>
              <a:t>r</a:t>
            </a:r>
            <a:r>
              <a:rPr lang="en-US" altLang="ko-KR" sz="2800" dirty="0" err="1">
                <a:solidFill>
                  <a:srgbClr val="0563C1"/>
                </a:solidFill>
                <a:hlinkClick r:id="rId3"/>
              </a:rPr>
              <a:t>ds</a:t>
            </a:r>
            <a:endParaRPr lang="en-US" sz="2800" dirty="0">
              <a:hlinkClick r:id="rId5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A03A84-34DB-6643-B7B2-26F13313454E}"/>
              </a:ext>
            </a:extLst>
          </p:cNvPr>
          <p:cNvSpPr txBox="1"/>
          <p:nvPr/>
        </p:nvSpPr>
        <p:spPr>
          <a:xfrm>
            <a:off x="603492" y="1035524"/>
            <a:ext cx="3969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인구</a:t>
            </a:r>
            <a:r>
              <a:rPr lang="en-US" altLang="ko-KR" dirty="0"/>
              <a:t>/population</a:t>
            </a:r>
            <a:endParaRPr lang="en-US" sz="1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E896401-6F02-FA47-8CC7-A8BD0EE19FF2}"/>
              </a:ext>
            </a:extLst>
          </p:cNvPr>
          <p:cNvSpPr txBox="1"/>
          <p:nvPr/>
        </p:nvSpPr>
        <p:spPr>
          <a:xfrm>
            <a:off x="4667481" y="1027476"/>
            <a:ext cx="3617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거리</a:t>
            </a:r>
            <a:r>
              <a:rPr lang="en-US" altLang="ko-KR" dirty="0"/>
              <a:t>/street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927663F-E09D-D247-AF97-88FABDC20F31}"/>
              </a:ext>
            </a:extLst>
          </p:cNvPr>
          <p:cNvSpPr txBox="1"/>
          <p:nvPr/>
        </p:nvSpPr>
        <p:spPr>
          <a:xfrm>
            <a:off x="603492" y="1675071"/>
            <a:ext cx="3889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면적</a:t>
            </a:r>
            <a:r>
              <a:rPr lang="en-US" altLang="ko-KR" dirty="0"/>
              <a:t>/area</a:t>
            </a:r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A2D3FA8-33D4-3F43-8DC1-997EFF288F54}"/>
              </a:ext>
            </a:extLst>
          </p:cNvPr>
          <p:cNvSpPr txBox="1"/>
          <p:nvPr/>
        </p:nvSpPr>
        <p:spPr>
          <a:xfrm>
            <a:off x="4667481" y="1667688"/>
            <a:ext cx="326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고궁</a:t>
            </a:r>
            <a:r>
              <a:rPr lang="en-US" altLang="ko-KR" dirty="0"/>
              <a:t>/ancient palace</a:t>
            </a:r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E52B8E6-F5E6-3444-B335-2D62E1DE88B8}"/>
              </a:ext>
            </a:extLst>
          </p:cNvPr>
          <p:cNvSpPr txBox="1"/>
          <p:nvPr/>
        </p:nvSpPr>
        <p:spPr>
          <a:xfrm>
            <a:off x="4667481" y="2307900"/>
            <a:ext cx="4839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광장</a:t>
            </a:r>
            <a:r>
              <a:rPr lang="en-US" altLang="ko-KR" dirty="0"/>
              <a:t>/square</a:t>
            </a:r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E6A54FE-167D-E84C-9B15-5B3A94F4EE47}"/>
              </a:ext>
            </a:extLst>
          </p:cNvPr>
          <p:cNvSpPr txBox="1"/>
          <p:nvPr/>
        </p:nvSpPr>
        <p:spPr>
          <a:xfrm>
            <a:off x="603492" y="2954165"/>
            <a:ext cx="4041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대도시</a:t>
            </a:r>
            <a:r>
              <a:rPr lang="en-US" altLang="ko-KR" dirty="0"/>
              <a:t>/big city</a:t>
            </a:r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6D648A-6470-4B4E-B352-56D5C0EE3C80}"/>
              </a:ext>
            </a:extLst>
          </p:cNvPr>
          <p:cNvSpPr txBox="1"/>
          <p:nvPr/>
        </p:nvSpPr>
        <p:spPr>
          <a:xfrm>
            <a:off x="4667481" y="2948112"/>
            <a:ext cx="3294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유적</a:t>
            </a:r>
            <a:r>
              <a:rPr lang="en-US" altLang="ko-KR" dirty="0"/>
              <a:t>/remains</a:t>
            </a:r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DC5F178-8A41-9346-B4DB-6C473C22F918}"/>
              </a:ext>
            </a:extLst>
          </p:cNvPr>
          <p:cNvSpPr txBox="1"/>
          <p:nvPr/>
        </p:nvSpPr>
        <p:spPr>
          <a:xfrm>
            <a:off x="603492" y="3593712"/>
            <a:ext cx="39948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소도시</a:t>
            </a:r>
            <a:r>
              <a:rPr lang="en-US" altLang="ko-KR" dirty="0"/>
              <a:t>/small town</a:t>
            </a:r>
            <a:endParaRPr 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98B2450-045A-3846-AE0D-D711EFB0711C}"/>
              </a:ext>
            </a:extLst>
          </p:cNvPr>
          <p:cNvSpPr txBox="1"/>
          <p:nvPr/>
        </p:nvSpPr>
        <p:spPr>
          <a:xfrm>
            <a:off x="4667481" y="3588324"/>
            <a:ext cx="3462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중심지</a:t>
            </a:r>
            <a:r>
              <a:rPr lang="en-US" altLang="ko-KR" dirty="0"/>
              <a:t>/hub</a:t>
            </a:r>
            <a:endParaRPr 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25E8CD1-5D6D-8045-9742-12CE1EDDC04D}"/>
              </a:ext>
            </a:extLst>
          </p:cNvPr>
          <p:cNvSpPr txBox="1"/>
          <p:nvPr/>
        </p:nvSpPr>
        <p:spPr>
          <a:xfrm>
            <a:off x="603492" y="4233259"/>
            <a:ext cx="3893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시골</a:t>
            </a:r>
            <a:r>
              <a:rPr lang="en-US" altLang="ko-KR" dirty="0"/>
              <a:t>/countryside</a:t>
            </a:r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0DF661F-54AF-414C-86C8-9861048FB76B}"/>
              </a:ext>
            </a:extLst>
          </p:cNvPr>
          <p:cNvSpPr txBox="1"/>
          <p:nvPr/>
        </p:nvSpPr>
        <p:spPr>
          <a:xfrm>
            <a:off x="603492" y="4872806"/>
            <a:ext cx="3590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문화유산</a:t>
            </a:r>
            <a:r>
              <a:rPr lang="en-US" altLang="ko-KR" dirty="0"/>
              <a:t>/cultural heritage</a:t>
            </a:r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0F6C6B-EF2D-954A-AA4F-64C5FB9678DE}"/>
              </a:ext>
            </a:extLst>
          </p:cNvPr>
          <p:cNvSpPr txBox="1"/>
          <p:nvPr/>
        </p:nvSpPr>
        <p:spPr>
          <a:xfrm>
            <a:off x="7427167" y="634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35A4EE1-0118-C44C-A96C-690C6278A35A}"/>
              </a:ext>
            </a:extLst>
          </p:cNvPr>
          <p:cNvSpPr txBox="1"/>
          <p:nvPr/>
        </p:nvSpPr>
        <p:spPr>
          <a:xfrm>
            <a:off x="4667481" y="4228536"/>
            <a:ext cx="3514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고층 건물</a:t>
            </a:r>
            <a:r>
              <a:rPr lang="en-US" altLang="ko-KR" dirty="0"/>
              <a:t>/skyscraper</a:t>
            </a:r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07D9785-B36A-F346-A87D-4BC040381DE3}"/>
              </a:ext>
            </a:extLst>
          </p:cNvPr>
          <p:cNvSpPr txBox="1"/>
          <p:nvPr/>
        </p:nvSpPr>
        <p:spPr>
          <a:xfrm>
            <a:off x="4667481" y="4868748"/>
            <a:ext cx="4918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발전하다</a:t>
            </a:r>
            <a:r>
              <a:rPr lang="en-US" altLang="ko-KR" dirty="0"/>
              <a:t>/to develop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31DD53-342B-40AE-94D9-E1D62E1F38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4563" y="15508"/>
            <a:ext cx="695325" cy="990600"/>
          </a:xfrm>
          <a:prstGeom prst="rect">
            <a:avLst/>
          </a:prstGeom>
        </p:spPr>
      </p:pic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9337984D-9ED4-4B9E-8C52-A58B6780B67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D4F9EC5-14AA-4F61-A762-2A09AB60A9F4}"/>
              </a:ext>
            </a:extLst>
          </p:cNvPr>
          <p:cNvSpPr txBox="1"/>
          <p:nvPr/>
        </p:nvSpPr>
        <p:spPr>
          <a:xfrm>
            <a:off x="603492" y="2314618"/>
            <a:ext cx="3514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수도</a:t>
            </a:r>
            <a:r>
              <a:rPr lang="en-US" altLang="ko-KR" dirty="0"/>
              <a:t>/capital</a:t>
            </a:r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2C36BAF-2D0C-4D91-9985-E9CE0226AFA6}"/>
              </a:ext>
            </a:extLst>
          </p:cNvPr>
          <p:cNvSpPr txBox="1"/>
          <p:nvPr/>
        </p:nvSpPr>
        <p:spPr>
          <a:xfrm>
            <a:off x="603492" y="5512355"/>
            <a:ext cx="394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명소</a:t>
            </a:r>
            <a:r>
              <a:rPr lang="en-US" altLang="ko-KR" dirty="0"/>
              <a:t>/tourist attraction</a:t>
            </a:r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D2943E1-4D89-4AF3-A6E3-29DBB3AF3610}"/>
              </a:ext>
            </a:extLst>
          </p:cNvPr>
          <p:cNvSpPr txBox="1"/>
          <p:nvPr/>
        </p:nvSpPr>
        <p:spPr>
          <a:xfrm>
            <a:off x="4667481" y="5508960"/>
            <a:ext cx="4611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변화되다</a:t>
            </a:r>
            <a:r>
              <a:rPr lang="en-US" altLang="ko-KR" dirty="0"/>
              <a:t>/to be changed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E3A7BDB-8660-467A-92E7-6D34486E2FFD}"/>
              </a:ext>
            </a:extLst>
          </p:cNvPr>
          <p:cNvSpPr txBox="1"/>
          <p:nvPr/>
        </p:nvSpPr>
        <p:spPr>
          <a:xfrm>
            <a:off x="8135236" y="1643224"/>
            <a:ext cx="3952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공업</a:t>
            </a:r>
            <a:r>
              <a:rPr lang="en-US" altLang="ko-KR" dirty="0"/>
              <a:t>/industry</a:t>
            </a:r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C8B27A0-5B93-4F55-B56A-BDFC4557F1B4}"/>
              </a:ext>
            </a:extLst>
          </p:cNvPr>
          <p:cNvSpPr txBox="1"/>
          <p:nvPr/>
        </p:nvSpPr>
        <p:spPr>
          <a:xfrm>
            <a:off x="8135236" y="999046"/>
            <a:ext cx="3952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위치하다</a:t>
            </a:r>
            <a:r>
              <a:rPr lang="en-US" altLang="ko-KR" dirty="0"/>
              <a:t>/to be located</a:t>
            </a:r>
            <a:endParaRPr 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575C8ED-33D7-4606-8354-EE49A3276D5C}"/>
              </a:ext>
            </a:extLst>
          </p:cNvPr>
          <p:cNvSpPr txBox="1"/>
          <p:nvPr/>
        </p:nvSpPr>
        <p:spPr>
          <a:xfrm>
            <a:off x="8135236" y="2287402"/>
            <a:ext cx="3952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철도</a:t>
            </a:r>
            <a:r>
              <a:rPr lang="en-US" altLang="ko-KR" dirty="0"/>
              <a:t>/railroad</a:t>
            </a:r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22870F1-B9A6-44BE-BA3E-9BAF9B8466E6}"/>
              </a:ext>
            </a:extLst>
          </p:cNvPr>
          <p:cNvSpPr txBox="1"/>
          <p:nvPr/>
        </p:nvSpPr>
        <p:spPr>
          <a:xfrm>
            <a:off x="8135236" y="2931580"/>
            <a:ext cx="3952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자매 도시</a:t>
            </a:r>
            <a:r>
              <a:rPr lang="en-US" altLang="ko-KR" dirty="0"/>
              <a:t>/sister city</a:t>
            </a:r>
            <a:endParaRPr lang="en-US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7EEAD96-7690-4C3B-8021-BB5CA7462709}"/>
              </a:ext>
            </a:extLst>
          </p:cNvPr>
          <p:cNvSpPr txBox="1"/>
          <p:nvPr/>
        </p:nvSpPr>
        <p:spPr>
          <a:xfrm>
            <a:off x="8135236" y="3575758"/>
            <a:ext cx="3952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이민을 가다</a:t>
            </a:r>
            <a:r>
              <a:rPr lang="en-US" altLang="ko-KR" dirty="0"/>
              <a:t>/to go on emigration</a:t>
            </a:r>
            <a:endParaRPr lang="en-US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58B414C-1A94-4452-9AEB-250E7510960D}"/>
              </a:ext>
            </a:extLst>
          </p:cNvPr>
          <p:cNvSpPr txBox="1"/>
          <p:nvPr/>
        </p:nvSpPr>
        <p:spPr>
          <a:xfrm>
            <a:off x="8135236" y="4219936"/>
            <a:ext cx="3952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자연환경</a:t>
            </a:r>
            <a:r>
              <a:rPr lang="en-US" altLang="ko-KR" dirty="0"/>
              <a:t>/natural environment</a:t>
            </a:r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AD7EDBF-49A5-44ED-B36E-D8D5A0AE1228}"/>
              </a:ext>
            </a:extLst>
          </p:cNvPr>
          <p:cNvSpPr txBox="1"/>
          <p:nvPr/>
        </p:nvSpPr>
        <p:spPr>
          <a:xfrm>
            <a:off x="8135236" y="4864114"/>
            <a:ext cx="3952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여신</a:t>
            </a:r>
            <a:r>
              <a:rPr lang="en-US" altLang="ko-KR" dirty="0"/>
              <a:t>/goddess</a:t>
            </a:r>
            <a:endParaRPr lang="en-US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4CC9254-E6EF-4D39-A4D4-B85E1AC921A8}"/>
              </a:ext>
            </a:extLst>
          </p:cNvPr>
          <p:cNvSpPr txBox="1"/>
          <p:nvPr/>
        </p:nvSpPr>
        <p:spPr>
          <a:xfrm>
            <a:off x="8135236" y="5508290"/>
            <a:ext cx="3952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유네스코 세계문화유산</a:t>
            </a:r>
            <a:r>
              <a:rPr lang="en-US" altLang="ko-KR" dirty="0"/>
              <a:t>/UNESCO </a:t>
            </a:r>
          </a:p>
          <a:p>
            <a:r>
              <a:rPr lang="en-US" altLang="ko-KR" dirty="0"/>
              <a:t> World Heritage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336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4" grpId="0"/>
      <p:bldP spid="26" grpId="0"/>
      <p:bldP spid="30" grpId="0"/>
      <p:bldP spid="32" grpId="0"/>
      <p:bldP spid="34" grpId="0"/>
      <p:bldP spid="36" grpId="0"/>
      <p:bldP spid="38" grpId="0"/>
      <p:bldP spid="40" grpId="0"/>
      <p:bldP spid="42" grpId="0"/>
      <p:bldP spid="23" grpId="0"/>
      <p:bldP spid="27" grpId="0"/>
      <p:bldP spid="29" grpId="0"/>
      <p:bldP spid="31" grpId="0"/>
      <p:bldP spid="33" grpId="0"/>
      <p:bldP spid="35" grpId="0"/>
      <p:bldP spid="28" grpId="0"/>
      <p:bldP spid="37" grpId="0"/>
      <p:bldP spid="39" grpId="0"/>
      <p:bldP spid="41" grpId="0"/>
      <p:bldP spid="43" grpId="0"/>
      <p:bldP spid="44" grpId="0"/>
      <p:bldP spid="4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73F2-68A0-094F-B833-E5F1C84C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8179" y="85379"/>
            <a:ext cx="5695643" cy="92982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2800" dirty="0"/>
              <a:t>Unit 1  </a:t>
            </a:r>
            <a:r>
              <a:rPr lang="ko-KR" altLang="en-US" sz="2800" dirty="0"/>
              <a:t>내가 태어난 곳</a:t>
            </a:r>
            <a:r>
              <a:rPr lang="en-US" altLang="ko-KR" sz="2800" dirty="0"/>
              <a:t>, </a:t>
            </a:r>
            <a:r>
              <a:rPr lang="ko-KR" altLang="en-US" sz="2800" dirty="0"/>
              <a:t>서울</a:t>
            </a:r>
            <a:br>
              <a:rPr lang="en-US" sz="2800" dirty="0"/>
            </a:br>
            <a:r>
              <a:rPr lang="ko-KR" altLang="en-US" sz="2800" dirty="0"/>
              <a:t>어휘</a:t>
            </a:r>
            <a:endParaRPr lang="en-US" sz="2800" dirty="0"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0F6C6B-EF2D-954A-AA4F-64C5FB9678DE}"/>
              </a:ext>
            </a:extLst>
          </p:cNvPr>
          <p:cNvSpPr txBox="1"/>
          <p:nvPr/>
        </p:nvSpPr>
        <p:spPr>
          <a:xfrm>
            <a:off x="7427167" y="634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EE3CA-934C-A248-858B-FB69B396F37B}"/>
              </a:ext>
            </a:extLst>
          </p:cNvPr>
          <p:cNvSpPr txBox="1"/>
          <p:nvPr/>
        </p:nvSpPr>
        <p:spPr>
          <a:xfrm>
            <a:off x="5196840" y="21183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31DD53-342B-40AE-94D9-E1D62E1F38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2854" y="54991"/>
            <a:ext cx="695325" cy="990600"/>
          </a:xfrm>
          <a:prstGeom prst="rect">
            <a:avLst/>
          </a:prstGeom>
        </p:spPr>
      </p:pic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9337984D-9ED4-4B9E-8C52-A58B6780B67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331E46D-CEBB-4B3D-859F-BCC432DBDF5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5543" y="1313865"/>
            <a:ext cx="9701784" cy="478814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13CC4BD-AEEF-4683-A13E-4A9D4BFFDD28}"/>
              </a:ext>
            </a:extLst>
          </p:cNvPr>
          <p:cNvSpPr txBox="1"/>
          <p:nvPr/>
        </p:nvSpPr>
        <p:spPr>
          <a:xfrm>
            <a:off x="1837944" y="3084069"/>
            <a:ext cx="1170432" cy="346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명소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72C1E14-AA9D-4D25-896D-035C2C364CB6}"/>
              </a:ext>
            </a:extLst>
          </p:cNvPr>
          <p:cNvSpPr txBox="1"/>
          <p:nvPr/>
        </p:nvSpPr>
        <p:spPr>
          <a:xfrm>
            <a:off x="1837944" y="3698134"/>
            <a:ext cx="1170432" cy="346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고궁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B28FDD9-AA63-4495-8AAA-C68F30982D24}"/>
              </a:ext>
            </a:extLst>
          </p:cNvPr>
          <p:cNvSpPr txBox="1"/>
          <p:nvPr/>
        </p:nvSpPr>
        <p:spPr>
          <a:xfrm>
            <a:off x="1837944" y="4265355"/>
            <a:ext cx="1170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수도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848115-3B0F-466B-9BB5-77FE866055DF}"/>
              </a:ext>
            </a:extLst>
          </p:cNvPr>
          <p:cNvSpPr txBox="1"/>
          <p:nvPr/>
        </p:nvSpPr>
        <p:spPr>
          <a:xfrm>
            <a:off x="1837944" y="4908009"/>
            <a:ext cx="1170432" cy="346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광장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99B334F-FA56-4420-9681-603275FE0CED}"/>
              </a:ext>
            </a:extLst>
          </p:cNvPr>
          <p:cNvSpPr txBox="1"/>
          <p:nvPr/>
        </p:nvSpPr>
        <p:spPr>
          <a:xfrm>
            <a:off x="1837944" y="5483485"/>
            <a:ext cx="1170432" cy="381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유적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643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73F2-68A0-094F-B833-E5F1C84C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8179" y="85379"/>
            <a:ext cx="5695643" cy="92982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2800" dirty="0"/>
              <a:t>Unit 1  </a:t>
            </a:r>
            <a:r>
              <a:rPr lang="ko-KR" altLang="en-US" sz="2800" dirty="0"/>
              <a:t>내가 태어난 곳</a:t>
            </a:r>
            <a:r>
              <a:rPr lang="en-US" altLang="ko-KR" sz="2800" dirty="0"/>
              <a:t>, </a:t>
            </a:r>
            <a:r>
              <a:rPr lang="ko-KR" altLang="en-US" sz="2800" dirty="0"/>
              <a:t>서울</a:t>
            </a:r>
            <a:br>
              <a:rPr lang="en-US" sz="2800" dirty="0"/>
            </a:br>
            <a:r>
              <a:rPr lang="ko-KR" altLang="en-US" sz="2800" dirty="0"/>
              <a:t>어휘</a:t>
            </a:r>
            <a:endParaRPr lang="en-US" sz="2800" dirty="0">
              <a:hlinkClick r:id="rId3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0F6C6B-EF2D-954A-AA4F-64C5FB9678DE}"/>
              </a:ext>
            </a:extLst>
          </p:cNvPr>
          <p:cNvSpPr txBox="1"/>
          <p:nvPr/>
        </p:nvSpPr>
        <p:spPr>
          <a:xfrm>
            <a:off x="7427167" y="634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EE3CA-934C-A248-858B-FB69B396F37B}"/>
              </a:ext>
            </a:extLst>
          </p:cNvPr>
          <p:cNvSpPr txBox="1"/>
          <p:nvPr/>
        </p:nvSpPr>
        <p:spPr>
          <a:xfrm>
            <a:off x="5196840" y="21183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31DD53-342B-40AE-94D9-E1D62E1F38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2854" y="24603"/>
            <a:ext cx="695325" cy="990600"/>
          </a:xfrm>
          <a:prstGeom prst="rect">
            <a:avLst/>
          </a:prstGeom>
        </p:spPr>
      </p:pic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9337984D-9ED4-4B9E-8C52-A58B6780B67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D26A35-6EC8-4685-8307-AA84E397AFC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9116" y="1332497"/>
            <a:ext cx="9573768" cy="457777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56B9F18-C733-4190-88E3-ABB7A4DBFCDA}"/>
              </a:ext>
            </a:extLst>
          </p:cNvPr>
          <p:cNvSpPr txBox="1"/>
          <p:nvPr/>
        </p:nvSpPr>
        <p:spPr>
          <a:xfrm>
            <a:off x="4233672" y="3524214"/>
            <a:ext cx="1862328" cy="208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위치해 있어요</a:t>
            </a:r>
            <a:r>
              <a:rPr lang="en-US" altLang="ko-KR" b="1" dirty="0">
                <a:solidFill>
                  <a:srgbClr val="FF0000"/>
                </a:solidFill>
              </a:rPr>
              <a:t>.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44D5C9-03C8-4B15-83A3-12A5D8DF744A}"/>
              </a:ext>
            </a:extLst>
          </p:cNvPr>
          <p:cNvSpPr txBox="1"/>
          <p:nvPr/>
        </p:nvSpPr>
        <p:spPr>
          <a:xfrm>
            <a:off x="3426877" y="4414316"/>
            <a:ext cx="186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solidFill>
                  <a:srgbClr val="FF0000"/>
                </a:solidFill>
              </a:rPr>
              <a:t>발전하면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71B4AF5-56CD-4F34-86A8-ECCDBE0C8E28}"/>
              </a:ext>
            </a:extLst>
          </p:cNvPr>
          <p:cNvSpPr txBox="1"/>
          <p:nvPr/>
        </p:nvSpPr>
        <p:spPr>
          <a:xfrm>
            <a:off x="4233672" y="5340837"/>
            <a:ext cx="186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solidFill>
                  <a:srgbClr val="FF0000"/>
                </a:solidFill>
              </a:rPr>
              <a:t>변화된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50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1967" y="119006"/>
            <a:ext cx="3930096" cy="6338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대화를 따라해봐요 </a:t>
            </a:r>
            <a:r>
              <a:rPr lang="en-US" altLang="ko-KR" sz="2800" dirty="0">
                <a:solidFill>
                  <a:srgbClr val="000000"/>
                </a:solidFill>
              </a:rPr>
              <a:t>P.13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6684804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 Unit 1  </a:t>
            </a:r>
            <a:r>
              <a:rPr lang="ko-KR" altLang="en-US" sz="2800" dirty="0"/>
              <a:t>내가 태어난 곳</a:t>
            </a:r>
            <a:r>
              <a:rPr lang="en-US" altLang="ko-KR" sz="2800" dirty="0"/>
              <a:t>, </a:t>
            </a:r>
            <a:r>
              <a:rPr lang="ko-KR" altLang="en-US" sz="2800" dirty="0"/>
              <a:t>서울</a:t>
            </a:r>
            <a:br>
              <a:rPr lang="en-US" sz="2800" dirty="0"/>
            </a:b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98B49A7-5CF2-41CA-80AE-F70B256A5F65}"/>
              </a:ext>
            </a:extLst>
          </p:cNvPr>
          <p:cNvSpPr/>
          <p:nvPr/>
        </p:nvSpPr>
        <p:spPr>
          <a:xfrm>
            <a:off x="7744368" y="1072662"/>
            <a:ext cx="4054909" cy="1822938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A3012D-F3C5-45DB-83FA-D6F9FAC1AB85}"/>
              </a:ext>
            </a:extLst>
          </p:cNvPr>
          <p:cNvSpPr txBox="1"/>
          <p:nvPr/>
        </p:nvSpPr>
        <p:spPr>
          <a:xfrm>
            <a:off x="8297984" y="1466989"/>
            <a:ext cx="3409674" cy="9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b="1" dirty="0"/>
              <a:t>유진이 태어난 도시는 어디인가요</a:t>
            </a:r>
            <a:r>
              <a:rPr lang="en-US" altLang="ko-KR" sz="2000" b="1" dirty="0"/>
              <a:t>?</a:t>
            </a:r>
            <a:endParaRPr lang="en-US" sz="2000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3BDC22D-0719-41CF-806B-E04F65F725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274051">
            <a:off x="7567556" y="983467"/>
            <a:ext cx="795820" cy="9810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sp>
        <p:nvSpPr>
          <p:cNvPr id="14" name="Google Shape;182;p29">
            <a:extLst>
              <a:ext uri="{FF2B5EF4-FFF2-40B4-BE49-F238E27FC236}">
                <a16:creationId xmlns:a16="http://schemas.microsoft.com/office/drawing/2014/main" id="{693FBA8C-B53D-4A32-97BB-7DA80E027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437A8B-DD93-4591-998E-CCF269CB4D6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88" y="54181"/>
            <a:ext cx="571500" cy="7910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52FDC2D-77C4-467F-92F2-F0CEDFD0E30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1878" y="3278132"/>
            <a:ext cx="3336573" cy="267545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CA20D76-958C-4C35-8DE4-7D816388125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88" y="1512736"/>
            <a:ext cx="7379748" cy="4302592"/>
          </a:xfrm>
          <a:prstGeom prst="rect">
            <a:avLst/>
          </a:prstGeom>
        </p:spPr>
      </p:pic>
      <p:pic>
        <p:nvPicPr>
          <p:cNvPr id="13" name="001">
            <a:hlinkClick r:id="" action="ppaction://media"/>
            <a:extLst>
              <a:ext uri="{FF2B5EF4-FFF2-40B4-BE49-F238E27FC236}">
                <a16:creationId xmlns:a16="http://schemas.microsoft.com/office/drawing/2014/main" id="{36EA4E4B-C69A-4C22-8E01-CF2EEC2672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18513" y="162540"/>
            <a:ext cx="680764" cy="680764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58DF3510-8CEE-4DCE-9FD9-E7D784A50863}"/>
              </a:ext>
            </a:extLst>
          </p:cNvPr>
          <p:cNvSpPr/>
          <p:nvPr/>
        </p:nvSpPr>
        <p:spPr>
          <a:xfrm>
            <a:off x="2734056" y="3099816"/>
            <a:ext cx="676656" cy="32918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57D18F0-5600-4BD1-B0A0-9D2A711F1A43}"/>
              </a:ext>
            </a:extLst>
          </p:cNvPr>
          <p:cNvSpPr/>
          <p:nvPr/>
        </p:nvSpPr>
        <p:spPr>
          <a:xfrm>
            <a:off x="2478024" y="3916968"/>
            <a:ext cx="2313432" cy="52937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068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04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92064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239486" y="1058227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</a:t>
            </a:r>
            <a:r>
              <a:rPr lang="ko-KR" altLang="en-US" sz="3600" dirty="0">
                <a:solidFill>
                  <a:srgbClr val="FF0000"/>
                </a:solidFill>
              </a:rPr>
              <a:t>곤 하다</a:t>
            </a:r>
            <a:endParaRPr lang="en-US" altLang="ko-KR" sz="2000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256182" y="3317333"/>
            <a:ext cx="9810604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435429" y="2719794"/>
            <a:ext cx="11756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/>
              <a:t> </a:t>
            </a:r>
            <a:r>
              <a:rPr lang="en-US" altLang="ko-KR" sz="2400" dirty="0"/>
              <a:t>1. </a:t>
            </a:r>
            <a:r>
              <a:rPr lang="ko-KR" altLang="en-US" sz="2400" dirty="0"/>
              <a:t>우리 가족은 한강 공원에 나가 운동을 </a:t>
            </a:r>
            <a:r>
              <a:rPr lang="ko-KR" altLang="en-US" sz="2400" b="1" u="sng" dirty="0">
                <a:solidFill>
                  <a:srgbClr val="FF0000"/>
                </a:solidFill>
              </a:rPr>
              <a:t>하곤 합니다</a:t>
            </a:r>
            <a:r>
              <a:rPr lang="en-US" altLang="ko-KR" sz="2400" b="1" u="sng" dirty="0">
                <a:solidFill>
                  <a:srgbClr val="FF0000"/>
                </a:solidFill>
              </a:rPr>
              <a:t>.</a:t>
            </a:r>
            <a:endParaRPr lang="en-US" sz="24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435429" y="3459594"/>
            <a:ext cx="11756569" cy="680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3200" dirty="0"/>
              <a:t> </a:t>
            </a:r>
            <a:r>
              <a:rPr lang="en-US" altLang="ko-KR" sz="2400" dirty="0"/>
              <a:t>2. </a:t>
            </a:r>
            <a:r>
              <a:rPr lang="ko-KR" altLang="en-US" sz="2400" dirty="0"/>
              <a:t>주말이 되면 도서관에 가서 책을 </a:t>
            </a:r>
            <a:r>
              <a:rPr lang="ko-KR" altLang="en-US" sz="2400" b="1" u="sng" dirty="0">
                <a:solidFill>
                  <a:srgbClr val="FF0000"/>
                </a:solidFill>
              </a:rPr>
              <a:t>읽곤 했어요</a:t>
            </a:r>
            <a:r>
              <a:rPr lang="en-US" altLang="ko-KR" sz="2400" b="1" u="sng" dirty="0">
                <a:solidFill>
                  <a:srgbClr val="FF0000"/>
                </a:solidFill>
              </a:rPr>
              <a:t>.</a:t>
            </a:r>
            <a:endParaRPr lang="en-US" sz="2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512364" y="4418556"/>
            <a:ext cx="10075570" cy="1140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/>
              <a:t>3. A</a:t>
            </a:r>
            <a:r>
              <a:rPr lang="ko-KR" altLang="en-US" sz="2400" dirty="0"/>
              <a:t>  동생하고 사이가 좋아요</a:t>
            </a:r>
            <a:r>
              <a:rPr lang="en-US" altLang="ko-KR" sz="2400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    B </a:t>
            </a:r>
            <a:r>
              <a:rPr lang="ko-KR" altLang="en-US" sz="2400" dirty="0"/>
              <a:t> 아주 어렸을 때는 가끔 </a:t>
            </a:r>
            <a:r>
              <a:rPr lang="ko-KR" altLang="en-US" sz="2400" b="1" u="sng" dirty="0">
                <a:solidFill>
                  <a:srgbClr val="FF0000"/>
                </a:solidFill>
              </a:rPr>
              <a:t>싸우곤 했지만 </a:t>
            </a:r>
            <a:r>
              <a:rPr lang="ko-KR" altLang="en-US" sz="2400" dirty="0"/>
              <a:t>요즘은 </a:t>
            </a:r>
            <a:r>
              <a:rPr lang="ko-KR" altLang="en-US" sz="2400" dirty="0" err="1"/>
              <a:t>사이좋게</a:t>
            </a:r>
            <a:r>
              <a:rPr lang="ko-KR" altLang="en-US" sz="2400" dirty="0"/>
              <a:t> 지내요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381F5-BC82-3E4C-8E7C-B437CF771B7E}"/>
              </a:ext>
            </a:extLst>
          </p:cNvPr>
          <p:cNvSpPr txBox="1"/>
          <p:nvPr/>
        </p:nvSpPr>
        <p:spPr>
          <a:xfrm>
            <a:off x="179248" y="1733145"/>
            <a:ext cx="11756571" cy="49244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600" dirty="0"/>
              <a:t>(Attached to a verb) This is used when a situation repeats itself.</a:t>
            </a: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87FC7918-A640-40F6-8D1C-160EACFA4C7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7024C03-F16A-453C-98A5-2A8FDCBAB2DF}"/>
              </a:ext>
            </a:extLst>
          </p:cNvPr>
          <p:cNvGrpSpPr/>
          <p:nvPr/>
        </p:nvGrpSpPr>
        <p:grpSpPr>
          <a:xfrm>
            <a:off x="2688095" y="67110"/>
            <a:ext cx="6815810" cy="949004"/>
            <a:chOff x="3033040" y="67110"/>
            <a:chExt cx="6259804" cy="94900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7C4D8E54-480B-554A-9901-D8B275C9B366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86290"/>
              <a:ext cx="5700095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1  </a:t>
              </a:r>
              <a:r>
                <a:rPr lang="ko-KR" altLang="en-US" sz="2800" dirty="0"/>
                <a:t>내가 태어난 곳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서울 </a:t>
              </a:r>
              <a:endParaRPr lang="en-US" altLang="ko-KR" sz="2800" dirty="0"/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곤 하다</a:t>
              </a:r>
              <a:endParaRPr lang="en-US" sz="2800" dirty="0">
                <a:solidFill>
                  <a:srgbClr val="FF0000"/>
                </a:solidFill>
              </a:endParaRPr>
            </a:p>
            <a:p>
              <a:pPr algn="ctr"/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778821B-6012-47A2-94A6-0724E00DE6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82638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3107</TotalTime>
  <Words>3324</Words>
  <Application>Microsoft Office PowerPoint</Application>
  <PresentationFormat>Widescreen</PresentationFormat>
  <Paragraphs>414</Paragraphs>
  <Slides>39</Slides>
  <Notes>39</Notes>
  <HiddenSlides>0</HiddenSlides>
  <MMClips>7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7" baseType="lpstr">
      <vt:lpstr>Noto Sans Korean</vt:lpstr>
      <vt:lpstr>굴림</vt:lpstr>
      <vt:lpstr>Arial</vt:lpstr>
      <vt:lpstr>Calibri</vt:lpstr>
      <vt:lpstr>Calibri Light</vt:lpstr>
      <vt:lpstr>Palatino Linotype</vt:lpstr>
      <vt:lpstr>Wingdings 3</vt:lpstr>
      <vt:lpstr>Office Theme</vt:lpstr>
      <vt:lpstr>     재외동포를 위한 한국어(영어권)   5-1  </vt:lpstr>
      <vt:lpstr>PowerPoint Presentation</vt:lpstr>
      <vt:lpstr>PowerPoint Presentation</vt:lpstr>
      <vt:lpstr>PowerPoint Presentation</vt:lpstr>
      <vt:lpstr>Unit 1  내가 태어난 곳, 서울 어휘 Vocabulary-Falshcards</vt:lpstr>
      <vt:lpstr>Unit 1  내가 태어난 곳, 서울 어휘</vt:lpstr>
      <vt:lpstr>Unit 1  내가 태어난 곳, 서울 어휘</vt:lpstr>
      <vt:lpstr>대화를 따라해봐요 P.13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듣고 말해 봐요 P.16</vt:lpstr>
      <vt:lpstr>듣고 말해 봐요 P.16</vt:lpstr>
      <vt:lpstr> 읽고 써 봐요 P.18</vt:lpstr>
      <vt:lpstr> 읽고 써 봐요 P.18</vt:lpstr>
      <vt:lpstr> 읽고 써 봐요 P.18</vt:lpstr>
      <vt:lpstr> 읽고 써 봐요 P.18</vt:lpstr>
      <vt:lpstr> 읽고 써 봐요 P.18</vt:lpstr>
      <vt:lpstr> 읽고 써 봐요 P.18</vt:lpstr>
      <vt:lpstr> 읽고 써 봐요 P.18</vt:lpstr>
      <vt:lpstr> 문화 P.20</vt:lpstr>
      <vt:lpstr>PowerPoint Presentation</vt:lpstr>
      <vt:lpstr>이번 주 숙제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5-1</dc:title>
  <dc:creator>C.-H. Jeon</dc:creator>
  <cp:lastModifiedBy>Seungho Choo</cp:lastModifiedBy>
  <cp:revision>312</cp:revision>
  <dcterms:created xsi:type="dcterms:W3CDTF">2020-04-29T03:48:50Z</dcterms:created>
  <dcterms:modified xsi:type="dcterms:W3CDTF">2020-06-27T22:02:37Z</dcterms:modified>
</cp:coreProperties>
</file>